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57" r:id="rId4"/>
    <p:sldId id="258" r:id="rId5"/>
    <p:sldId id="259" r:id="rId6"/>
    <p:sldId id="260" r:id="rId7"/>
    <p:sldId id="261" r:id="rId8"/>
    <p:sldId id="262" r:id="rId9"/>
    <p:sldId id="263" r:id="rId10"/>
    <p:sldId id="271" r:id="rId11"/>
    <p:sldId id="264" r:id="rId12"/>
    <p:sldId id="265" r:id="rId13"/>
    <p:sldId id="266"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603" autoAdjust="0"/>
    <p:restoredTop sz="94660"/>
  </p:normalViewPr>
  <p:slideViewPr>
    <p:cSldViewPr snapToGrid="0">
      <p:cViewPr varScale="1">
        <p:scale>
          <a:sx n="73" d="100"/>
          <a:sy n="73" d="100"/>
        </p:scale>
        <p:origin x="4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F4FA2D-B6A3-43C8-85C8-134267467490}"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6EA1D-351F-4D79-850E-50CA43C85FB7}" type="slidenum">
              <a:rPr lang="en-US" smtClean="0"/>
              <a:t>‹#›</a:t>
            </a:fld>
            <a:endParaRPr lang="en-US"/>
          </a:p>
        </p:txBody>
      </p:sp>
    </p:spTree>
    <p:extLst>
      <p:ext uri="{BB962C8B-B14F-4D97-AF65-F5344CB8AC3E}">
        <p14:creationId xmlns:p14="http://schemas.microsoft.com/office/powerpoint/2010/main" val="2716274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4FA2D-B6A3-43C8-85C8-134267467490}"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6EA1D-351F-4D79-850E-50CA43C85FB7}" type="slidenum">
              <a:rPr lang="en-US" smtClean="0"/>
              <a:t>‹#›</a:t>
            </a:fld>
            <a:endParaRPr lang="en-US"/>
          </a:p>
        </p:txBody>
      </p:sp>
    </p:spTree>
    <p:extLst>
      <p:ext uri="{BB962C8B-B14F-4D97-AF65-F5344CB8AC3E}">
        <p14:creationId xmlns:p14="http://schemas.microsoft.com/office/powerpoint/2010/main" val="843744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4FA2D-B6A3-43C8-85C8-134267467490}"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6EA1D-351F-4D79-850E-50CA43C85FB7}" type="slidenum">
              <a:rPr lang="en-US" smtClean="0"/>
              <a:t>‹#›</a:t>
            </a:fld>
            <a:endParaRPr lang="en-US"/>
          </a:p>
        </p:txBody>
      </p:sp>
    </p:spTree>
    <p:extLst>
      <p:ext uri="{BB962C8B-B14F-4D97-AF65-F5344CB8AC3E}">
        <p14:creationId xmlns:p14="http://schemas.microsoft.com/office/powerpoint/2010/main" val="227968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F4FA2D-B6A3-43C8-85C8-134267467490}"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6EA1D-351F-4D79-850E-50CA43C85FB7}" type="slidenum">
              <a:rPr lang="en-US" smtClean="0"/>
              <a:t>‹#›</a:t>
            </a:fld>
            <a:endParaRPr lang="en-US"/>
          </a:p>
        </p:txBody>
      </p:sp>
    </p:spTree>
    <p:extLst>
      <p:ext uri="{BB962C8B-B14F-4D97-AF65-F5344CB8AC3E}">
        <p14:creationId xmlns:p14="http://schemas.microsoft.com/office/powerpoint/2010/main" val="3498246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BF4FA2D-B6A3-43C8-85C8-134267467490}" type="datetimeFigureOut">
              <a:rPr lang="en-US" smtClean="0"/>
              <a:t>3/14/2025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6EA1D-351F-4D79-850E-50CA43C85FB7}" type="slidenum">
              <a:rPr lang="en-US" smtClean="0"/>
              <a:t>‹#›</a:t>
            </a:fld>
            <a:endParaRPr lang="en-US"/>
          </a:p>
        </p:txBody>
      </p:sp>
    </p:spTree>
    <p:extLst>
      <p:ext uri="{BB962C8B-B14F-4D97-AF65-F5344CB8AC3E}">
        <p14:creationId xmlns:p14="http://schemas.microsoft.com/office/powerpoint/2010/main" val="3285146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F4FA2D-B6A3-43C8-85C8-134267467490}"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6EA1D-351F-4D79-850E-50CA43C85FB7}" type="slidenum">
              <a:rPr lang="en-US" smtClean="0"/>
              <a:t>‹#›</a:t>
            </a:fld>
            <a:endParaRPr lang="en-US"/>
          </a:p>
        </p:txBody>
      </p:sp>
    </p:spTree>
    <p:extLst>
      <p:ext uri="{BB962C8B-B14F-4D97-AF65-F5344CB8AC3E}">
        <p14:creationId xmlns:p14="http://schemas.microsoft.com/office/powerpoint/2010/main" val="278980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F4FA2D-B6A3-43C8-85C8-134267467490}" type="datetimeFigureOut">
              <a:rPr lang="en-US" smtClean="0"/>
              <a:t>3/14/2025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B6EA1D-351F-4D79-850E-50CA43C85FB7}" type="slidenum">
              <a:rPr lang="en-US" smtClean="0"/>
              <a:t>‹#›</a:t>
            </a:fld>
            <a:endParaRPr lang="en-US"/>
          </a:p>
        </p:txBody>
      </p:sp>
    </p:spTree>
    <p:extLst>
      <p:ext uri="{BB962C8B-B14F-4D97-AF65-F5344CB8AC3E}">
        <p14:creationId xmlns:p14="http://schemas.microsoft.com/office/powerpoint/2010/main" val="295070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F4FA2D-B6A3-43C8-85C8-134267467490}" type="datetimeFigureOut">
              <a:rPr lang="en-US" smtClean="0"/>
              <a:t>3/14/2025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B6EA1D-351F-4D79-850E-50CA43C85FB7}" type="slidenum">
              <a:rPr lang="en-US" smtClean="0"/>
              <a:t>‹#›</a:t>
            </a:fld>
            <a:endParaRPr lang="en-US"/>
          </a:p>
        </p:txBody>
      </p:sp>
    </p:spTree>
    <p:extLst>
      <p:ext uri="{BB962C8B-B14F-4D97-AF65-F5344CB8AC3E}">
        <p14:creationId xmlns:p14="http://schemas.microsoft.com/office/powerpoint/2010/main" val="1215950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4FA2D-B6A3-43C8-85C8-134267467490}" type="datetimeFigureOut">
              <a:rPr lang="en-US" smtClean="0"/>
              <a:t>3/14/2025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B6EA1D-351F-4D79-850E-50CA43C85FB7}" type="slidenum">
              <a:rPr lang="en-US" smtClean="0"/>
              <a:t>‹#›</a:t>
            </a:fld>
            <a:endParaRPr lang="en-US"/>
          </a:p>
        </p:txBody>
      </p:sp>
    </p:spTree>
    <p:extLst>
      <p:ext uri="{BB962C8B-B14F-4D97-AF65-F5344CB8AC3E}">
        <p14:creationId xmlns:p14="http://schemas.microsoft.com/office/powerpoint/2010/main" val="70510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F4FA2D-B6A3-43C8-85C8-134267467490}"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6EA1D-351F-4D79-850E-50CA43C85FB7}" type="slidenum">
              <a:rPr lang="en-US" smtClean="0"/>
              <a:t>‹#›</a:t>
            </a:fld>
            <a:endParaRPr lang="en-US"/>
          </a:p>
        </p:txBody>
      </p:sp>
    </p:spTree>
    <p:extLst>
      <p:ext uri="{BB962C8B-B14F-4D97-AF65-F5344CB8AC3E}">
        <p14:creationId xmlns:p14="http://schemas.microsoft.com/office/powerpoint/2010/main" val="360652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BF4FA2D-B6A3-43C8-85C8-134267467490}" type="datetimeFigureOut">
              <a:rPr lang="en-US" smtClean="0"/>
              <a:t>3/14/2025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B6EA1D-351F-4D79-850E-50CA43C85FB7}" type="slidenum">
              <a:rPr lang="en-US" smtClean="0"/>
              <a:t>‹#›</a:t>
            </a:fld>
            <a:endParaRPr lang="en-US"/>
          </a:p>
        </p:txBody>
      </p:sp>
    </p:spTree>
    <p:extLst>
      <p:ext uri="{BB962C8B-B14F-4D97-AF65-F5344CB8AC3E}">
        <p14:creationId xmlns:p14="http://schemas.microsoft.com/office/powerpoint/2010/main" val="412928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F4FA2D-B6A3-43C8-85C8-134267467490}" type="datetimeFigureOut">
              <a:rPr lang="en-US" smtClean="0"/>
              <a:t>3/14/2025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B6EA1D-351F-4D79-850E-50CA43C85FB7}" type="slidenum">
              <a:rPr lang="en-US" smtClean="0"/>
              <a:t>‹#›</a:t>
            </a:fld>
            <a:endParaRPr lang="en-US"/>
          </a:p>
        </p:txBody>
      </p:sp>
    </p:spTree>
    <p:extLst>
      <p:ext uri="{BB962C8B-B14F-4D97-AF65-F5344CB8AC3E}">
        <p14:creationId xmlns:p14="http://schemas.microsoft.com/office/powerpoint/2010/main" val="1117065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word/media/image2.svg"/><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122362"/>
            <a:ext cx="10218821" cy="3618079"/>
          </a:xfrm>
        </p:spPr>
        <p:txBody>
          <a:bodyPr>
            <a:normAutofit/>
          </a:bodyPr>
          <a:lstStyle/>
          <a:p>
            <a:r>
              <a:rPr lang="en-US" sz="2800" b="1" dirty="0"/>
              <a:t>Enhancing TB services </a:t>
            </a:r>
            <a:r>
              <a:rPr lang="en-US" sz="2800" b="1" dirty="0" smtClean="0"/>
              <a:t>through </a:t>
            </a:r>
            <a:r>
              <a:rPr lang="en-US" sz="2800" b="1" dirty="0"/>
              <a:t>Program Quality and Efficiency(PQE)approach in AIC </a:t>
            </a:r>
            <a:r>
              <a:rPr lang="en-US" sz="2800" b="1" dirty="0" err="1"/>
              <a:t>Kijabe</a:t>
            </a:r>
            <a:r>
              <a:rPr lang="en-US" sz="2800" b="1" dirty="0"/>
              <a:t> </a:t>
            </a:r>
            <a:r>
              <a:rPr lang="en-US" sz="2800" b="1" dirty="0" err="1"/>
              <a:t>Naivasha</a:t>
            </a:r>
            <a:r>
              <a:rPr lang="en-US" sz="2800" b="1" dirty="0"/>
              <a:t> Medical Centre</a:t>
            </a:r>
            <a:r>
              <a:rPr lang="en-US" sz="2800" b="1" dirty="0" smtClean="0"/>
              <a:t>.</a:t>
            </a:r>
            <a:br>
              <a:rPr lang="en-US" sz="2800" b="1" dirty="0" smtClean="0"/>
            </a:br>
            <a:r>
              <a:rPr lang="en-US" sz="2800" b="1" dirty="0"/>
              <a:t/>
            </a:r>
            <a:br>
              <a:rPr lang="en-US" sz="2800" b="1" dirty="0"/>
            </a:br>
            <a:r>
              <a:rPr lang="en-US" sz="2800" b="1" dirty="0" smtClean="0"/>
              <a:t/>
            </a:r>
            <a:br>
              <a:rPr lang="en-US" sz="2800" b="1" dirty="0" smtClean="0"/>
            </a:br>
            <a:r>
              <a:rPr lang="en-US" sz="2800" b="1" dirty="0" smtClean="0"/>
              <a:t>PRESENTED BY: Mary </a:t>
            </a:r>
            <a:r>
              <a:rPr lang="en-US" sz="2800" b="1" dirty="0" err="1" smtClean="0"/>
              <a:t>Njuguna</a:t>
            </a:r>
            <a:r>
              <a:rPr lang="en-US" sz="2800" b="1" dirty="0" smtClean="0"/>
              <a:t/>
            </a:r>
            <a:br>
              <a:rPr lang="en-US" sz="2800" b="1" dirty="0" smtClean="0"/>
            </a:br>
            <a:r>
              <a:rPr lang="en-US" sz="2800" b="1" dirty="0" smtClean="0"/>
              <a:t>PQE LEAD</a:t>
            </a:r>
            <a:br>
              <a:rPr lang="en-US" sz="2800" b="1" dirty="0" smtClean="0"/>
            </a:br>
            <a:r>
              <a:rPr lang="en-US" sz="2800" b="1" dirty="0" smtClean="0"/>
              <a:t>0710649610</a:t>
            </a:r>
            <a:endParaRPr lang="en-US" sz="2800" dirty="0"/>
          </a:p>
        </p:txBody>
      </p:sp>
    </p:spTree>
    <p:extLst>
      <p:ext uri="{BB962C8B-B14F-4D97-AF65-F5344CB8AC3E}">
        <p14:creationId xmlns:p14="http://schemas.microsoft.com/office/powerpoint/2010/main" val="1476787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effectLst>
                  <a:outerShdw blurRad="31750" dist="25400" dir="5400000" algn="tl">
                    <a:srgbClr val="000000">
                      <a:alpha val="25000"/>
                    </a:srgbClr>
                  </a:outerShdw>
                </a:effectLst>
              </a:rPr>
              <a:t>Data Collection</a:t>
            </a:r>
            <a:r>
              <a:rPr lang="en-US" sz="3100" dirty="0"/>
              <a:t/>
            </a:r>
            <a:br>
              <a:rPr lang="en-US" sz="3100" dirty="0"/>
            </a:br>
            <a:r>
              <a:rPr lang="en-US" sz="3100" dirty="0"/>
              <a:t>Data collected in year </a:t>
            </a:r>
            <a:r>
              <a:rPr lang="en-US" sz="3100" dirty="0" smtClean="0"/>
              <a:t>2023  </a:t>
            </a:r>
            <a:r>
              <a:rPr lang="en-US" sz="3100" dirty="0"/>
              <a:t>for Q1 and Q2 and Q3 and Q4 after </a:t>
            </a:r>
            <a:r>
              <a:rPr lang="en-US" sz="3100" dirty="0" smtClean="0"/>
              <a:t>PQE.</a:t>
            </a:r>
            <a:br>
              <a:rPr lang="en-US" sz="3100" dirty="0" smtClean="0"/>
            </a:br>
            <a:r>
              <a:rPr lang="en-US" sz="3100" dirty="0" smtClean="0"/>
              <a:t>Attained the goal.</a:t>
            </a:r>
            <a:r>
              <a:rPr lang="en-US" dirty="0" smtClean="0"/>
              <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0810208"/>
              </p:ext>
            </p:extLst>
          </p:nvPr>
        </p:nvGraphicFramePr>
        <p:xfrm>
          <a:off x="666205" y="2285998"/>
          <a:ext cx="10358848" cy="4235718"/>
        </p:xfrm>
        <a:graphic>
          <a:graphicData uri="http://schemas.openxmlformats.org/drawingml/2006/table">
            <a:tbl>
              <a:tblPr firstRow="1" firstCol="1" lastRow="1" lastCol="1" bandRow="1" bandCol="1">
                <a:tableStyleId>{5C22544A-7EE6-4342-B048-85BDC9FD1C3A}</a:tableStyleId>
              </a:tblPr>
              <a:tblGrid>
                <a:gridCol w="2514731">
                  <a:extLst>
                    <a:ext uri="{9D8B030D-6E8A-4147-A177-3AD203B41FA5}">
                      <a16:colId xmlns:a16="http://schemas.microsoft.com/office/drawing/2014/main" val="755436487"/>
                    </a:ext>
                  </a:extLst>
                </a:gridCol>
                <a:gridCol w="1522681">
                  <a:extLst>
                    <a:ext uri="{9D8B030D-6E8A-4147-A177-3AD203B41FA5}">
                      <a16:colId xmlns:a16="http://schemas.microsoft.com/office/drawing/2014/main" val="3509522214"/>
                    </a:ext>
                  </a:extLst>
                </a:gridCol>
                <a:gridCol w="945908">
                  <a:extLst>
                    <a:ext uri="{9D8B030D-6E8A-4147-A177-3AD203B41FA5}">
                      <a16:colId xmlns:a16="http://schemas.microsoft.com/office/drawing/2014/main" val="1035572383"/>
                    </a:ext>
                  </a:extLst>
                </a:gridCol>
                <a:gridCol w="1211224">
                  <a:extLst>
                    <a:ext uri="{9D8B030D-6E8A-4147-A177-3AD203B41FA5}">
                      <a16:colId xmlns:a16="http://schemas.microsoft.com/office/drawing/2014/main" val="1260994086"/>
                    </a:ext>
                  </a:extLst>
                </a:gridCol>
                <a:gridCol w="1211224">
                  <a:extLst>
                    <a:ext uri="{9D8B030D-6E8A-4147-A177-3AD203B41FA5}">
                      <a16:colId xmlns:a16="http://schemas.microsoft.com/office/drawing/2014/main" val="359151174"/>
                    </a:ext>
                  </a:extLst>
                </a:gridCol>
                <a:gridCol w="2953080">
                  <a:extLst>
                    <a:ext uri="{9D8B030D-6E8A-4147-A177-3AD203B41FA5}">
                      <a16:colId xmlns:a16="http://schemas.microsoft.com/office/drawing/2014/main" val="643837233"/>
                    </a:ext>
                  </a:extLst>
                </a:gridCol>
              </a:tblGrid>
              <a:tr h="421264">
                <a:tc gridSpan="2">
                  <a:txBody>
                    <a:bodyPr/>
                    <a:lstStyle/>
                    <a:p>
                      <a:pPr marL="457200">
                        <a:lnSpc>
                          <a:spcPct val="107000"/>
                        </a:lnSpc>
                        <a:spcAft>
                          <a:spcPts val="0"/>
                        </a:spcAft>
                      </a:pPr>
                      <a:r>
                        <a:rPr lang="en-US" sz="1800" kern="1200" dirty="0">
                          <a:effectLst/>
                        </a:rPr>
                        <a:t>Indicator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hMerge="1">
                  <a:txBody>
                    <a:bodyPr/>
                    <a:lstStyle/>
                    <a:p>
                      <a:endParaRPr lang="en-US"/>
                    </a:p>
                  </a:txBody>
                  <a:tcPr/>
                </a:tc>
                <a:tc>
                  <a:txBody>
                    <a:bodyPr/>
                    <a:lstStyle/>
                    <a:p>
                      <a:pPr marL="457200" algn="ctr">
                        <a:lnSpc>
                          <a:spcPct val="107000"/>
                        </a:lnSpc>
                        <a:spcAft>
                          <a:spcPts val="0"/>
                        </a:spcAft>
                      </a:pPr>
                      <a:r>
                        <a:rPr lang="en-US" sz="1800" kern="1200" dirty="0">
                          <a:effectLst/>
                        </a:rPr>
                        <a:t>Q1</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a:txBody>
                    <a:bodyPr/>
                    <a:lstStyle/>
                    <a:p>
                      <a:pPr marL="457200" algn="ctr">
                        <a:lnSpc>
                          <a:spcPct val="107000"/>
                        </a:lnSpc>
                        <a:spcAft>
                          <a:spcPts val="0"/>
                        </a:spcAft>
                      </a:pPr>
                      <a:r>
                        <a:rPr lang="en-US" sz="1800" kern="1200">
                          <a:effectLst/>
                        </a:rPr>
                        <a:t>Q2</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a:txBody>
                    <a:bodyPr/>
                    <a:lstStyle/>
                    <a:p>
                      <a:pPr marL="457200" algn="ctr">
                        <a:lnSpc>
                          <a:spcPct val="107000"/>
                        </a:lnSpc>
                        <a:spcAft>
                          <a:spcPts val="0"/>
                        </a:spcAft>
                      </a:pPr>
                      <a:r>
                        <a:rPr lang="en-US" sz="18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Q3</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a:txBody>
                    <a:bodyPr/>
                    <a:lstStyle/>
                    <a:p>
                      <a:pPr marL="457200" algn="ctr">
                        <a:lnSpc>
                          <a:spcPct val="107000"/>
                        </a:lnSpc>
                        <a:spcAft>
                          <a:spcPts val="0"/>
                        </a:spcAft>
                      </a:pPr>
                      <a:r>
                        <a:rPr lang="en-US" sz="1800" kern="1200" dirty="0" smtClean="0">
                          <a:effectLst/>
                        </a:rPr>
                        <a:t>Q4</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97832687"/>
                  </a:ext>
                </a:extLst>
              </a:tr>
              <a:tr h="315794">
                <a:tc gridSpan="2">
                  <a:txBody>
                    <a:bodyPr/>
                    <a:lstStyle/>
                    <a:p>
                      <a:pPr marL="457200">
                        <a:lnSpc>
                          <a:spcPct val="107000"/>
                        </a:lnSpc>
                        <a:spcAft>
                          <a:spcPts val="0"/>
                        </a:spcAft>
                      </a:pPr>
                      <a:r>
                        <a:rPr lang="en-US" sz="1800" kern="1200" dirty="0">
                          <a:effectLst/>
                        </a:rPr>
                        <a:t>Facility workload (MOH– 717)</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hMerge="1">
                  <a:txBody>
                    <a:bodyPr/>
                    <a:lstStyle/>
                    <a:p>
                      <a:endParaRPr lang="en-US"/>
                    </a:p>
                  </a:txBody>
                  <a:tcPr/>
                </a:tc>
                <a:tc>
                  <a:txBody>
                    <a:bodyPr/>
                    <a:lstStyle/>
                    <a:p>
                      <a:pPr algn="ctr">
                        <a:lnSpc>
                          <a:spcPct val="107000"/>
                        </a:lnSpc>
                        <a:spcAft>
                          <a:spcPts val="800"/>
                        </a:spcAft>
                      </a:pPr>
                      <a:r>
                        <a:rPr lang="en-US" sz="1800" kern="1200" dirty="0">
                          <a:effectLst/>
                        </a:rPr>
                        <a:t>10438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pPr>
                      <a:r>
                        <a:rPr lang="en-US" sz="1800" kern="1200" dirty="0">
                          <a:effectLst/>
                        </a:rPr>
                        <a:t>11840</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pPr>
                      <a:r>
                        <a:rPr lang="en-US" sz="1800" kern="100" dirty="0" smtClean="0">
                          <a:effectLst/>
                          <a:latin typeface="Calibri" panose="020F0502020204030204" pitchFamily="34" charset="0"/>
                          <a:ea typeface="Calibri" panose="020F0502020204030204" pitchFamily="34" charset="0"/>
                          <a:cs typeface="Times New Roman" panose="02020603050405020304" pitchFamily="18" charset="0"/>
                        </a:rPr>
                        <a:t>9419</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457200" algn="ctr">
                        <a:lnSpc>
                          <a:spcPct val="107000"/>
                        </a:lnSpc>
                        <a:spcAft>
                          <a:spcPts val="0"/>
                        </a:spcAft>
                      </a:pPr>
                      <a:r>
                        <a:rPr lang="en-US" sz="1800" kern="1200" dirty="0" smtClean="0">
                          <a:effectLst/>
                        </a:rPr>
                        <a:t>10207</a:t>
                      </a:r>
                      <a:r>
                        <a:rPr lang="en-US" sz="1800" kern="1200" dirty="0">
                          <a:effectLst/>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390855512"/>
                  </a:ext>
                </a:extLst>
              </a:tr>
              <a:tr h="422097">
                <a:tc gridSpan="2">
                  <a:txBody>
                    <a:bodyPr/>
                    <a:lstStyle/>
                    <a:p>
                      <a:pPr marL="457200">
                        <a:lnSpc>
                          <a:spcPct val="107000"/>
                        </a:lnSpc>
                        <a:spcAft>
                          <a:spcPts val="0"/>
                        </a:spcAft>
                      </a:pPr>
                      <a:r>
                        <a:rPr lang="en-US" sz="1800" kern="1200" dirty="0">
                          <a:effectLst/>
                        </a:rPr>
                        <a:t>Number of patients screened for TB</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hMerge="1">
                  <a:txBody>
                    <a:bodyPr/>
                    <a:lstStyle/>
                    <a:p>
                      <a:endParaRPr lang="en-US"/>
                    </a:p>
                  </a:txBody>
                  <a:tcPr/>
                </a:tc>
                <a:tc>
                  <a:txBody>
                    <a:bodyPr/>
                    <a:lstStyle/>
                    <a:p>
                      <a:pPr algn="ctr">
                        <a:lnSpc>
                          <a:spcPct val="107000"/>
                        </a:lnSpc>
                        <a:spcAft>
                          <a:spcPts val="800"/>
                        </a:spcAft>
                      </a:pPr>
                      <a:r>
                        <a:rPr lang="en-US" sz="1800" kern="1200" dirty="0">
                          <a:effectLst/>
                        </a:rPr>
                        <a:t>8660 (83%)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pPr>
                      <a:r>
                        <a:rPr lang="en-US" sz="1800" kern="1200" dirty="0">
                          <a:effectLst/>
                        </a:rPr>
                        <a:t>11088 (94%)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pPr>
                      <a:r>
                        <a:rPr lang="en-US" sz="1800" kern="100" dirty="0" smtClean="0">
                          <a:effectLst/>
                          <a:latin typeface="Calibri" panose="020F0502020204030204" pitchFamily="34" charset="0"/>
                          <a:ea typeface="Calibri" panose="020F0502020204030204" pitchFamily="34" charset="0"/>
                          <a:cs typeface="Times New Roman" panose="02020603050405020304" pitchFamily="18" charset="0"/>
                        </a:rPr>
                        <a:t>7562(80.3%)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457200" algn="ctr">
                        <a:lnSpc>
                          <a:spcPct val="107000"/>
                        </a:lnSpc>
                        <a:spcAft>
                          <a:spcPts val="0"/>
                        </a:spcAft>
                      </a:pPr>
                      <a:r>
                        <a:rPr lang="en-US" sz="1800" kern="1200" dirty="0">
                          <a:effectLst/>
                        </a:rPr>
                        <a:t> </a:t>
                      </a:r>
                      <a:endParaRPr lang="en-US" sz="1800" kern="100" dirty="0">
                        <a:effectLst/>
                      </a:endParaRPr>
                    </a:p>
                    <a:p>
                      <a:pPr marL="457200" algn="ctr">
                        <a:lnSpc>
                          <a:spcPct val="107000"/>
                        </a:lnSpc>
                        <a:spcAft>
                          <a:spcPts val="0"/>
                        </a:spcAft>
                      </a:pPr>
                      <a:r>
                        <a:rPr lang="en-US" sz="1800" kern="1200" dirty="0" smtClean="0">
                          <a:effectLst/>
                        </a:rPr>
                        <a:t>8255</a:t>
                      </a:r>
                      <a:r>
                        <a:rPr lang="en-US" sz="1800" kern="1200" dirty="0">
                          <a:effectLst/>
                        </a:rPr>
                        <a:t> </a:t>
                      </a:r>
                      <a:r>
                        <a:rPr lang="en-US" sz="1800" kern="1200" dirty="0" smtClean="0">
                          <a:effectLst/>
                        </a:rPr>
                        <a:t>(80%)</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976428698"/>
                  </a:ext>
                </a:extLst>
              </a:tr>
              <a:tr h="466172">
                <a:tc gridSpan="2">
                  <a:txBody>
                    <a:bodyPr/>
                    <a:lstStyle/>
                    <a:p>
                      <a:pPr marL="457200">
                        <a:lnSpc>
                          <a:spcPct val="107000"/>
                        </a:lnSpc>
                        <a:spcAft>
                          <a:spcPts val="0"/>
                        </a:spcAft>
                      </a:pPr>
                      <a:r>
                        <a:rPr lang="en-US" sz="1800" kern="1200" dirty="0">
                          <a:effectLst/>
                        </a:rPr>
                        <a:t>No of presumptive cases (Presumptive DSTB and DRTB register)</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hMerge="1">
                  <a:txBody>
                    <a:bodyPr/>
                    <a:lstStyle/>
                    <a:p>
                      <a:endParaRPr lang="en-US"/>
                    </a:p>
                  </a:txBody>
                  <a:tcPr/>
                </a:tc>
                <a:tc>
                  <a:txBody>
                    <a:bodyPr/>
                    <a:lstStyle/>
                    <a:p>
                      <a:pPr marL="457200" algn="ctr">
                        <a:lnSpc>
                          <a:spcPct val="107000"/>
                        </a:lnSpc>
                        <a:spcAft>
                          <a:spcPts val="0"/>
                        </a:spcAft>
                      </a:pPr>
                      <a:r>
                        <a:rPr lang="en-US" sz="1800" kern="1200" dirty="0">
                          <a:effectLst/>
                        </a:rPr>
                        <a:t>55</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a:txBody>
                    <a:bodyPr/>
                    <a:lstStyle/>
                    <a:p>
                      <a:pPr marL="457200" algn="ctr">
                        <a:lnSpc>
                          <a:spcPct val="107000"/>
                        </a:lnSpc>
                        <a:spcAft>
                          <a:spcPts val="0"/>
                        </a:spcAft>
                      </a:pPr>
                      <a:r>
                        <a:rPr lang="en-US" sz="1800" kern="1200" dirty="0">
                          <a:effectLst/>
                        </a:rPr>
                        <a:t>65</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a:txBody>
                    <a:bodyPr/>
                    <a:lstStyle/>
                    <a:p>
                      <a:pPr marL="457200" algn="ctr">
                        <a:lnSpc>
                          <a:spcPct val="107000"/>
                        </a:lnSpc>
                        <a:spcAft>
                          <a:spcPts val="0"/>
                        </a:spcAft>
                      </a:pPr>
                      <a:r>
                        <a:rPr lang="en-US" sz="18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127</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a:txBody>
                    <a:bodyPr/>
                    <a:lstStyle/>
                    <a:p>
                      <a:pPr marL="457200" algn="ctr">
                        <a:lnSpc>
                          <a:spcPct val="107000"/>
                        </a:lnSpc>
                        <a:spcAft>
                          <a:spcPts val="0"/>
                        </a:spcAft>
                      </a:pPr>
                      <a:r>
                        <a:rPr lang="en-US" sz="1800" kern="1200" dirty="0" smtClean="0">
                          <a:effectLst/>
                        </a:rPr>
                        <a:t>75</a:t>
                      </a:r>
                      <a:r>
                        <a:rPr lang="en-US" sz="1800" kern="1200" dirty="0">
                          <a:effectLst/>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549603148"/>
                  </a:ext>
                </a:extLst>
              </a:tr>
              <a:tr h="466172">
                <a:tc gridSpan="2">
                  <a:txBody>
                    <a:bodyPr/>
                    <a:lstStyle/>
                    <a:p>
                      <a:pPr marL="457200">
                        <a:lnSpc>
                          <a:spcPct val="107000"/>
                        </a:lnSpc>
                        <a:spcAft>
                          <a:spcPts val="0"/>
                        </a:spcAft>
                      </a:pPr>
                      <a:r>
                        <a:rPr lang="en-US" sz="1800" kern="1200">
                          <a:effectLst/>
                        </a:rPr>
                        <a:t>No of presumptive TB investigated for TB (Presumptive DSTB and DRTB register)</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hMerge="1">
                  <a:txBody>
                    <a:bodyPr/>
                    <a:lstStyle/>
                    <a:p>
                      <a:endParaRPr lang="en-US"/>
                    </a:p>
                  </a:txBody>
                  <a:tcPr/>
                </a:tc>
                <a:tc>
                  <a:txBody>
                    <a:bodyPr/>
                    <a:lstStyle/>
                    <a:p>
                      <a:pPr marL="457200" algn="ctr">
                        <a:lnSpc>
                          <a:spcPct val="107000"/>
                        </a:lnSpc>
                        <a:spcAft>
                          <a:spcPts val="0"/>
                        </a:spcAft>
                      </a:pPr>
                      <a:r>
                        <a:rPr lang="en-US" sz="1800" kern="1200" dirty="0">
                          <a:effectLst/>
                        </a:rPr>
                        <a:t>42</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a:txBody>
                    <a:bodyPr/>
                    <a:lstStyle/>
                    <a:p>
                      <a:pPr marL="457200" algn="ctr">
                        <a:lnSpc>
                          <a:spcPct val="107000"/>
                        </a:lnSpc>
                        <a:spcAft>
                          <a:spcPts val="0"/>
                        </a:spcAft>
                      </a:pPr>
                      <a:r>
                        <a:rPr lang="en-US" sz="1800" kern="1200">
                          <a:effectLst/>
                        </a:rPr>
                        <a:t>59</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a:txBody>
                    <a:bodyPr/>
                    <a:lstStyle/>
                    <a:p>
                      <a:pPr marL="457200" algn="ctr">
                        <a:lnSpc>
                          <a:spcPct val="107000"/>
                        </a:lnSpc>
                        <a:spcAft>
                          <a:spcPts val="0"/>
                        </a:spcAft>
                      </a:pPr>
                      <a:r>
                        <a:rPr lang="en-US" sz="18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82</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a:txBody>
                    <a:bodyPr/>
                    <a:lstStyle/>
                    <a:p>
                      <a:pPr marL="457200" algn="ctr">
                        <a:lnSpc>
                          <a:spcPct val="107000"/>
                        </a:lnSpc>
                        <a:spcAft>
                          <a:spcPts val="0"/>
                        </a:spcAft>
                      </a:pPr>
                      <a:r>
                        <a:rPr lang="en-US" sz="1800" kern="1200" dirty="0">
                          <a:effectLst/>
                        </a:rPr>
                        <a:t> </a:t>
                      </a:r>
                      <a:r>
                        <a:rPr lang="en-US" sz="1800" kern="1200" dirty="0" smtClean="0">
                          <a:effectLst/>
                        </a:rPr>
                        <a:t>72</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233425183"/>
                  </a:ext>
                </a:extLst>
              </a:tr>
              <a:tr h="315794">
                <a:tc rowSpan="2">
                  <a:txBody>
                    <a:bodyPr/>
                    <a:lstStyle/>
                    <a:p>
                      <a:pPr marL="457200">
                        <a:lnSpc>
                          <a:spcPct val="107000"/>
                        </a:lnSpc>
                        <a:spcAft>
                          <a:spcPts val="0"/>
                        </a:spcAft>
                      </a:pPr>
                      <a:r>
                        <a:rPr lang="en-US" sz="1800" kern="1200">
                          <a:effectLst/>
                        </a:rPr>
                        <a:t>No. of TB cases diagnosed</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a:txBody>
                    <a:bodyPr/>
                    <a:lstStyle/>
                    <a:p>
                      <a:pPr marL="457200">
                        <a:lnSpc>
                          <a:spcPct val="107000"/>
                        </a:lnSpc>
                        <a:spcAft>
                          <a:spcPts val="0"/>
                        </a:spcAft>
                      </a:pPr>
                      <a:r>
                        <a:rPr lang="en-US" sz="1800" kern="1200">
                          <a:effectLst/>
                        </a:rPr>
                        <a:t>Bac conﬁrmed</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a:txBody>
                    <a:bodyPr/>
                    <a:lstStyle/>
                    <a:p>
                      <a:pPr marL="457200" algn="ctr">
                        <a:lnSpc>
                          <a:spcPct val="107000"/>
                        </a:lnSpc>
                        <a:spcAft>
                          <a:spcPts val="0"/>
                        </a:spcAft>
                      </a:pPr>
                      <a:r>
                        <a:rPr lang="en-US" sz="1800" kern="100" dirty="0" smtClean="0">
                          <a:effectLst/>
                          <a:highlight>
                            <a:srgbClr val="FFFF00"/>
                          </a:highlight>
                          <a:latin typeface="Times New Roman" panose="02020603050405020304" pitchFamily="18" charset="0"/>
                          <a:ea typeface="+mn-ea"/>
                          <a:cs typeface="Times New Roman" panose="02020603050405020304" pitchFamily="18" charset="0"/>
                        </a:rPr>
                        <a:t>5</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a:txBody>
                    <a:bodyPr/>
                    <a:lstStyle/>
                    <a:p>
                      <a:pPr marL="457200" algn="ctr">
                        <a:lnSpc>
                          <a:spcPct val="107000"/>
                        </a:lnSpc>
                        <a:spcAft>
                          <a:spcPts val="0"/>
                        </a:spcAft>
                      </a:pPr>
                      <a:r>
                        <a:rPr lang="en-US" sz="1800" kern="1200" dirty="0" smtClean="0">
                          <a:effectLst/>
                          <a:highlight>
                            <a:srgbClr val="FFFF00"/>
                          </a:highlight>
                          <a:latin typeface="+mn-lt"/>
                          <a:ea typeface="+mn-ea"/>
                          <a:cs typeface="+mn-cs"/>
                        </a:rPr>
                        <a:t>5</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a:txBody>
                    <a:bodyPr/>
                    <a:lstStyle/>
                    <a:p>
                      <a:pPr marL="457200" algn="ctr">
                        <a:lnSpc>
                          <a:spcPct val="107000"/>
                        </a:lnSpc>
                        <a:spcAft>
                          <a:spcPts val="0"/>
                        </a:spcAft>
                      </a:pPr>
                      <a:r>
                        <a:rPr lang="en-US" sz="1800" kern="100" dirty="0" smtClean="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a:txBody>
                    <a:bodyPr/>
                    <a:lstStyle/>
                    <a:p>
                      <a:pPr marL="457200" algn="ctr">
                        <a:lnSpc>
                          <a:spcPct val="107000"/>
                        </a:lnSpc>
                        <a:spcAft>
                          <a:spcPts val="0"/>
                        </a:spcAft>
                      </a:pPr>
                      <a:r>
                        <a:rPr lang="en-US" sz="1800" kern="1200" dirty="0" smtClean="0">
                          <a:effectLst/>
                          <a:latin typeface="+mn-lt"/>
                          <a:ea typeface="+mn-ea"/>
                          <a:cs typeface="+mn-cs"/>
                        </a:rPr>
                        <a:t>5</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515084546"/>
                  </a:ext>
                </a:extLst>
              </a:tr>
              <a:tr h="287085">
                <a:tc vMerge="1">
                  <a:txBody>
                    <a:bodyPr/>
                    <a:lstStyle/>
                    <a:p>
                      <a:endParaRPr lang="en-US"/>
                    </a:p>
                  </a:txBody>
                  <a:tcPr/>
                </a:tc>
                <a:tc>
                  <a:txBody>
                    <a:bodyPr/>
                    <a:lstStyle/>
                    <a:p>
                      <a:pPr marL="457200">
                        <a:lnSpc>
                          <a:spcPct val="107000"/>
                        </a:lnSpc>
                        <a:spcAft>
                          <a:spcPts val="0"/>
                        </a:spcAft>
                      </a:pPr>
                      <a:r>
                        <a:rPr lang="en-US" sz="1800" kern="1200">
                          <a:effectLst/>
                        </a:rPr>
                        <a:t>Clinically diagnosed</a:t>
                      </a:r>
                      <a:endParaRPr lang="en-US" sz="1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a:txBody>
                    <a:bodyPr/>
                    <a:lstStyle/>
                    <a:p>
                      <a:pPr algn="ctr">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marL="457200" algn="ctr">
                        <a:lnSpc>
                          <a:spcPct val="107000"/>
                        </a:lnSpc>
                        <a:spcAft>
                          <a:spcPts val="0"/>
                        </a:spcAft>
                      </a:pP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a:txBody>
                    <a:bodyPr/>
                    <a:lstStyle/>
                    <a:p>
                      <a:pPr marL="457200" algn="ctr">
                        <a:lnSpc>
                          <a:spcPct val="107000"/>
                        </a:lnSpc>
                        <a:spcAft>
                          <a:spcPts val="0"/>
                        </a:spcAft>
                      </a:pP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tc>
                  <a:txBody>
                    <a:bodyPr/>
                    <a:lstStyle/>
                    <a:p>
                      <a:pPr marL="457200" algn="ctr">
                        <a:lnSpc>
                          <a:spcPct val="107000"/>
                        </a:lnSpc>
                        <a:spcAft>
                          <a:spcPts val="0"/>
                        </a:spcAft>
                      </a:pPr>
                      <a:r>
                        <a:rPr lang="en-US" sz="1800" kern="1200" dirty="0">
                          <a:effectLst/>
                        </a:rPr>
                        <a:t> </a:t>
                      </a:r>
                      <a:endPar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852920331"/>
                  </a:ext>
                </a:extLst>
              </a:tr>
            </a:tbl>
          </a:graphicData>
        </a:graphic>
      </p:graphicFrame>
    </p:spTree>
    <p:extLst>
      <p:ext uri="{BB962C8B-B14F-4D97-AF65-F5344CB8AC3E}">
        <p14:creationId xmlns:p14="http://schemas.microsoft.com/office/powerpoint/2010/main" val="137439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Its evidence that PQE has emerged as a pivotal force in enhancing Active Case Findings and promoting the early detection of TB.</a:t>
            </a:r>
            <a:endParaRPr lang="en-US" dirty="0"/>
          </a:p>
        </p:txBody>
      </p:sp>
    </p:spTree>
    <p:extLst>
      <p:ext uri="{BB962C8B-B14F-4D97-AF65-F5344CB8AC3E}">
        <p14:creationId xmlns:p14="http://schemas.microsoft.com/office/powerpoint/2010/main" val="3791576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a:t>
            </a:r>
            <a:endParaRPr lang="en-US" dirty="0"/>
          </a:p>
        </p:txBody>
      </p:sp>
      <p:sp>
        <p:nvSpPr>
          <p:cNvPr id="3" name="Content Placeholder 2"/>
          <p:cNvSpPr>
            <a:spLocks noGrp="1"/>
          </p:cNvSpPr>
          <p:nvPr>
            <p:ph idx="1"/>
          </p:nvPr>
        </p:nvSpPr>
        <p:spPr/>
        <p:txBody>
          <a:bodyPr/>
          <a:lstStyle/>
          <a:p>
            <a:pPr marL="0" indent="0">
              <a:buNone/>
            </a:pPr>
            <a:r>
              <a:rPr lang="en-US" dirty="0" smtClean="0"/>
              <a:t>The importance of training and sensitizing for health care workers in PQE cannot be overstated. Active PQE committee support in TB </a:t>
            </a:r>
            <a:r>
              <a:rPr lang="en-US" dirty="0" err="1" smtClean="0"/>
              <a:t>servives,it</a:t>
            </a:r>
            <a:r>
              <a:rPr lang="en-US" dirty="0" smtClean="0"/>
              <a:t> forms the foundation for support and provision of effective Active case findings in the context of </a:t>
            </a:r>
            <a:r>
              <a:rPr lang="en-US" dirty="0" err="1" smtClean="0"/>
              <a:t>TB.The</a:t>
            </a:r>
            <a:r>
              <a:rPr lang="en-US" dirty="0" smtClean="0"/>
              <a:t> provision of screening </a:t>
            </a:r>
            <a:r>
              <a:rPr lang="en-US" dirty="0" err="1" smtClean="0"/>
              <a:t>tools,documents</a:t>
            </a:r>
            <a:r>
              <a:rPr lang="en-US" dirty="0" smtClean="0"/>
              <a:t> and support during PQE meeting has further propelled the cause of Active case finding.</a:t>
            </a:r>
            <a:endParaRPr lang="en-US" dirty="0"/>
          </a:p>
        </p:txBody>
      </p:sp>
    </p:spTree>
    <p:extLst>
      <p:ext uri="{BB962C8B-B14F-4D97-AF65-F5344CB8AC3E}">
        <p14:creationId xmlns:p14="http://schemas.microsoft.com/office/powerpoint/2010/main" val="1012481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lstStyle/>
          <a:p>
            <a:r>
              <a:rPr lang="en-US" dirty="0" smtClean="0"/>
              <a:t>Its not just about the </a:t>
            </a:r>
            <a:r>
              <a:rPr lang="en-US" dirty="0" err="1" smtClean="0"/>
              <a:t>number,its</a:t>
            </a:r>
            <a:r>
              <a:rPr lang="en-US" dirty="0" smtClean="0"/>
              <a:t> about the lives that have been positively impacted</a:t>
            </a:r>
          </a:p>
          <a:p>
            <a:endParaRPr lang="en-US" dirty="0"/>
          </a:p>
        </p:txBody>
      </p:sp>
    </p:spTree>
    <p:extLst>
      <p:ext uri="{BB962C8B-B14F-4D97-AF65-F5344CB8AC3E}">
        <p14:creationId xmlns:p14="http://schemas.microsoft.com/office/powerpoint/2010/main" val="1623083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Thankyou to amore comprehensive and efficient approach to TB screening, with PQE at the Helm, the future of healthcare in </a:t>
            </a:r>
            <a:r>
              <a:rPr lang="en-US" dirty="0" err="1" smtClean="0"/>
              <a:t>kenya</a:t>
            </a:r>
            <a:r>
              <a:rPr lang="en-US" dirty="0" smtClean="0"/>
              <a:t> is indeed a brighter one.</a:t>
            </a:r>
            <a:endParaRPr lang="en-US" dirty="0"/>
          </a:p>
        </p:txBody>
      </p:sp>
    </p:spTree>
    <p:extLst>
      <p:ext uri="{BB962C8B-B14F-4D97-AF65-F5344CB8AC3E}">
        <p14:creationId xmlns:p14="http://schemas.microsoft.com/office/powerpoint/2010/main" val="983520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1"/>
          <p:cNvPicPr>
            <a:picLocks/>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96DAC541-7B7A-43D3-8B79-37D633B846F1}">
                <asvg:svgBlip xmlns:lc="http://schemas.openxmlformats.org/drawingml/2006/lockedCanvas" xmlns:asvg="http://schemas.microsoft.com/office/drawing/2016/SVG/main" xmlns:w16sdtdh="http://schemas.microsoft.com/office/word/2020/wordml/sdtdatahash" xmlns:w16="http://schemas.microsoft.com/office/word/2018/wordml" xmlns:w16cid="http://schemas.microsoft.com/office/word/2016/wordml/cid" xmlns:w16cex="http://schemas.microsoft.com/office/word/2018/wordml/cex" xmlns:w="http://schemas.openxmlformats.org/wordprocessingml/2006/main" xmlns:w10="urn:schemas-microsoft-com:office:word" xmlns:v="urn:schemas-microsoft-com:vml" xmlns:oel="http://schemas.microsoft.com/office/2019/extlst" xmlns:o="urn:schemas-microsoft-com:office:office"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cx1="http://schemas.microsoft.com/office/drawing/2015/9/8/chartex" xmlns:cx="http://schemas.microsoft.com/office/drawing/2014/chartex" xmlns:wpc="http://schemas.microsoft.com/office/word/2010/wordprocessingCanvas" r:embed="rId8"/>
              </a:ext>
            </a:extLst>
          </a:blip>
          <a:srcRect b="7358"/>
          <a:stretch/>
        </p:blipFill>
        <p:spPr>
          <a:xfrm>
            <a:off x="974558" y="240632"/>
            <a:ext cx="9456822" cy="5354052"/>
          </a:xfrm>
          <a:prstGeom prst="rect">
            <a:avLst/>
          </a:prstGeom>
        </p:spPr>
      </p:pic>
    </p:spTree>
    <p:extLst>
      <p:ext uri="{BB962C8B-B14F-4D97-AF65-F5344CB8AC3E}">
        <p14:creationId xmlns:p14="http://schemas.microsoft.com/office/powerpoint/2010/main" val="657633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Background/problem statement</a:t>
            </a:r>
            <a:endParaRPr lang="en-US" dirty="0"/>
          </a:p>
        </p:txBody>
      </p:sp>
      <p:sp>
        <p:nvSpPr>
          <p:cNvPr id="3" name="Content Placeholder 2"/>
          <p:cNvSpPr>
            <a:spLocks noGrp="1"/>
          </p:cNvSpPr>
          <p:nvPr>
            <p:ph idx="1"/>
          </p:nvPr>
        </p:nvSpPr>
        <p:spPr/>
        <p:txBody>
          <a:bodyPr/>
          <a:lstStyle/>
          <a:p>
            <a:r>
              <a:rPr lang="en-US" dirty="0" smtClean="0"/>
              <a:t>According to WHO </a:t>
            </a:r>
            <a:r>
              <a:rPr lang="en-US" dirty="0" err="1" smtClean="0"/>
              <a:t>kenya</a:t>
            </a:r>
            <a:r>
              <a:rPr lang="en-US" dirty="0" smtClean="0"/>
              <a:t> is one of the 30 highest burden countries for TB/HIV highlighting the urgency to addressing this issue(WHO Global TB report,2021).To combat this </a:t>
            </a:r>
            <a:r>
              <a:rPr lang="en-US" dirty="0" err="1" smtClean="0"/>
              <a:t>perstant</a:t>
            </a:r>
            <a:r>
              <a:rPr lang="en-US" dirty="0" smtClean="0"/>
              <a:t>  threat, the division of national tuberculosis leprosy and lungs disease program, in partnership with other organizations introduced a ground breaking initiative known as program quality and efficiency(PQE),where its main objective is to bolster government oversight in the early detection of TB though Active case finding within health care facilities. The WHO recommends (100%)TB screening for all client visiting the facilities.</a:t>
            </a:r>
          </a:p>
          <a:p>
            <a:endParaRPr lang="en-US" dirty="0"/>
          </a:p>
          <a:p>
            <a:endParaRPr lang="en-US" dirty="0" smtClean="0"/>
          </a:p>
          <a:p>
            <a:endParaRPr lang="en-US" dirty="0"/>
          </a:p>
          <a:p>
            <a:endParaRPr lang="en-US" dirty="0" smtClean="0"/>
          </a:p>
          <a:p>
            <a:endParaRPr lang="en-US" dirty="0"/>
          </a:p>
          <a:p>
            <a:pPr marL="0" indent="0">
              <a:buNone/>
            </a:pPr>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316736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a:t>
            </a:r>
            <a:endParaRPr lang="en-US" dirty="0"/>
          </a:p>
        </p:txBody>
      </p:sp>
      <p:sp>
        <p:nvSpPr>
          <p:cNvPr id="3" name="Content Placeholder 2"/>
          <p:cNvSpPr>
            <a:spLocks noGrp="1"/>
          </p:cNvSpPr>
          <p:nvPr>
            <p:ph idx="1"/>
          </p:nvPr>
        </p:nvSpPr>
        <p:spPr/>
        <p:txBody>
          <a:bodyPr/>
          <a:lstStyle/>
          <a:p>
            <a:r>
              <a:rPr lang="en-US" dirty="0" smtClean="0"/>
              <a:t>Following performance data review for the period starting Jan to  march 2022 at AIC </a:t>
            </a:r>
            <a:r>
              <a:rPr lang="en-US" dirty="0" err="1" smtClean="0"/>
              <a:t>Kijabe</a:t>
            </a:r>
            <a:r>
              <a:rPr lang="en-US" dirty="0" smtClean="0"/>
              <a:t> hospital </a:t>
            </a:r>
            <a:r>
              <a:rPr lang="en-US" dirty="0" err="1" smtClean="0"/>
              <a:t>Naivasha</a:t>
            </a:r>
            <a:r>
              <a:rPr lang="en-US" dirty="0" smtClean="0"/>
              <a:t> Medical </a:t>
            </a:r>
            <a:r>
              <a:rPr lang="en-US" dirty="0" err="1" smtClean="0"/>
              <a:t>centre</a:t>
            </a:r>
            <a:r>
              <a:rPr lang="en-US" dirty="0" smtClean="0"/>
              <a:t>, it was noted that there was low TB screening leading to missed identification of new cases.</a:t>
            </a:r>
          </a:p>
          <a:p>
            <a:r>
              <a:rPr lang="en-US" b="1" dirty="0" smtClean="0"/>
              <a:t>Project objective</a:t>
            </a:r>
          </a:p>
          <a:p>
            <a:r>
              <a:rPr lang="en-US" dirty="0" smtClean="0"/>
              <a:t>The AIC </a:t>
            </a:r>
            <a:r>
              <a:rPr lang="en-US" dirty="0" err="1" smtClean="0"/>
              <a:t>Kijabe</a:t>
            </a:r>
            <a:r>
              <a:rPr lang="en-US" dirty="0" smtClean="0"/>
              <a:t> </a:t>
            </a:r>
            <a:r>
              <a:rPr lang="en-US" dirty="0" err="1" smtClean="0"/>
              <a:t>Naivasha</a:t>
            </a:r>
            <a:r>
              <a:rPr lang="en-US" dirty="0" smtClean="0"/>
              <a:t> aimed to increase the TB screening rate from 17% to 80%,to all department, by all HCW, at all times from the month of July to Dec 2022</a:t>
            </a:r>
            <a:endParaRPr lang="en-US" dirty="0"/>
          </a:p>
        </p:txBody>
      </p:sp>
    </p:spTree>
    <p:extLst>
      <p:ext uri="{BB962C8B-B14F-4D97-AF65-F5344CB8AC3E}">
        <p14:creationId xmlns:p14="http://schemas.microsoft.com/office/powerpoint/2010/main" val="296039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lnSpcReduction="10000"/>
          </a:bodyPr>
          <a:lstStyle/>
          <a:p>
            <a:r>
              <a:rPr lang="en-US" dirty="0" smtClean="0"/>
              <a:t>Data abstraction(retrospectively)done by PQE champions comparing Tb screening status, presumptive and confirmed against the total population visited the facility for care.</a:t>
            </a:r>
          </a:p>
          <a:p>
            <a:r>
              <a:rPr lang="en-US" dirty="0" smtClean="0"/>
              <a:t>Observation made regarding the how, when, who and where aspect of TB screening</a:t>
            </a:r>
          </a:p>
          <a:p>
            <a:r>
              <a:rPr lang="en-US" dirty="0" smtClean="0"/>
              <a:t>Root cause analysis conducted using brainstorming 5 whys and fish borne analysis</a:t>
            </a:r>
          </a:p>
          <a:p>
            <a:r>
              <a:rPr lang="en-US" dirty="0" smtClean="0"/>
              <a:t>Change ideas generated and prioritized using the decision matrix.</a:t>
            </a:r>
          </a:p>
          <a:p>
            <a:r>
              <a:rPr lang="en-US" dirty="0" smtClean="0"/>
              <a:t>Project executed using the PDSA model and monitored using a run chart for 12 weeks.</a:t>
            </a:r>
            <a:endParaRPr lang="en-US" dirty="0"/>
          </a:p>
        </p:txBody>
      </p:sp>
    </p:spTree>
    <p:extLst>
      <p:ext uri="{BB962C8B-B14F-4D97-AF65-F5344CB8AC3E}">
        <p14:creationId xmlns:p14="http://schemas.microsoft.com/office/powerpoint/2010/main" val="681881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ideas tested</a:t>
            </a:r>
            <a:endParaRPr lang="en-US" dirty="0"/>
          </a:p>
        </p:txBody>
      </p:sp>
      <p:sp>
        <p:nvSpPr>
          <p:cNvPr id="3" name="Content Placeholder 2"/>
          <p:cNvSpPr>
            <a:spLocks noGrp="1"/>
          </p:cNvSpPr>
          <p:nvPr>
            <p:ph idx="1"/>
          </p:nvPr>
        </p:nvSpPr>
        <p:spPr/>
        <p:txBody>
          <a:bodyPr/>
          <a:lstStyle/>
          <a:p>
            <a:r>
              <a:rPr lang="en-US" dirty="0" smtClean="0"/>
              <a:t>Coming up with PQE champions from every department.</a:t>
            </a:r>
          </a:p>
          <a:p>
            <a:r>
              <a:rPr lang="en-US" dirty="0" smtClean="0"/>
              <a:t>Assigning tasks to every champion</a:t>
            </a:r>
          </a:p>
          <a:p>
            <a:r>
              <a:rPr lang="en-US" dirty="0" smtClean="0"/>
              <a:t>Training/equipping all health care workers on </a:t>
            </a:r>
            <a:r>
              <a:rPr lang="en-US" dirty="0" err="1" smtClean="0"/>
              <a:t>how,who,when,where</a:t>
            </a:r>
            <a:r>
              <a:rPr lang="en-US" dirty="0" smtClean="0"/>
              <a:t>.</a:t>
            </a:r>
          </a:p>
          <a:p>
            <a:r>
              <a:rPr lang="en-US" dirty="0" smtClean="0"/>
              <a:t>Planning of the flow of the patients</a:t>
            </a:r>
          </a:p>
          <a:p>
            <a:r>
              <a:rPr lang="en-US" dirty="0" smtClean="0"/>
              <a:t>Screening using screening tool.eg screening stamp,</a:t>
            </a:r>
          </a:p>
          <a:p>
            <a:r>
              <a:rPr lang="en-US" dirty="0" smtClean="0"/>
              <a:t>Data collection monitoring and evaluation feedback meeting with the champions</a:t>
            </a:r>
          </a:p>
          <a:p>
            <a:pPr marL="0" indent="0">
              <a:buNone/>
            </a:pPr>
            <a:r>
              <a:rPr lang="en-US" b="1" dirty="0" smtClean="0"/>
              <a:t>Change idea -prioritization</a:t>
            </a:r>
          </a:p>
        </p:txBody>
      </p:sp>
    </p:spTree>
    <p:extLst>
      <p:ext uri="{BB962C8B-B14F-4D97-AF65-F5344CB8AC3E}">
        <p14:creationId xmlns:p14="http://schemas.microsoft.com/office/powerpoint/2010/main" val="265072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PRE</a:t>
            </a:r>
            <a:endParaRPr lang="en-US" dirty="0"/>
          </a:p>
        </p:txBody>
      </p:sp>
      <p:sp>
        <p:nvSpPr>
          <p:cNvPr id="3" name="Content Placeholder 2"/>
          <p:cNvSpPr>
            <a:spLocks noGrp="1"/>
          </p:cNvSpPr>
          <p:nvPr>
            <p:ph idx="1"/>
          </p:nvPr>
        </p:nvSpPr>
        <p:spPr/>
        <p:txBody>
          <a:bodyPr/>
          <a:lstStyle/>
          <a:p>
            <a:r>
              <a:rPr lang="en-US" dirty="0" smtClean="0"/>
              <a:t>Only clients at the comprehensive care clinics(CCC)were routinely screened for TB, where by patient outside the CCC umbrella; outs of the six delivery points(SDPS)only patients displaying typical TB signs and symptoms received the necessary evaluation.</a:t>
            </a:r>
          </a:p>
          <a:p>
            <a:r>
              <a:rPr lang="en-US" dirty="0" smtClean="0"/>
              <a:t>It was only clinical officer who bore the responsibility of conducting these screening in the whole facility.</a:t>
            </a:r>
          </a:p>
          <a:p>
            <a:r>
              <a:rPr lang="en-US" dirty="0"/>
              <a:t> </a:t>
            </a:r>
            <a:r>
              <a:rPr lang="en-US" dirty="0" smtClean="0"/>
              <a:t>not all presumptive TB cases found their way into the official presumptive register.</a:t>
            </a:r>
            <a:endParaRPr lang="en-US" dirty="0"/>
          </a:p>
        </p:txBody>
      </p:sp>
    </p:spTree>
    <p:extLst>
      <p:ext uri="{BB962C8B-B14F-4D97-AF65-F5344CB8AC3E}">
        <p14:creationId xmlns:p14="http://schemas.microsoft.com/office/powerpoint/2010/main" val="204818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smtClean="0">
                <a:effectLst>
                  <a:outerShdw blurRad="31750" dist="25400" dir="5400000" algn="tl">
                    <a:srgbClr val="000000">
                      <a:alpha val="25000"/>
                    </a:srgbClr>
                  </a:outerShdw>
                </a:effectLst>
              </a:rPr>
              <a:t>RESULTS</a:t>
            </a:r>
            <a:br>
              <a:rPr lang="en-US" sz="2700" b="1" dirty="0" smtClean="0">
                <a:effectLst>
                  <a:outerShdw blurRad="31750" dist="25400" dir="5400000" algn="tl">
                    <a:srgbClr val="000000">
                      <a:alpha val="25000"/>
                    </a:srgbClr>
                  </a:outerShdw>
                </a:effectLst>
              </a:rPr>
            </a:br>
            <a:r>
              <a:rPr lang="en-US" sz="2700" b="1" dirty="0" smtClean="0">
                <a:effectLst>
                  <a:outerShdw blurRad="31750" dist="25400" dir="5400000" algn="tl">
                    <a:srgbClr val="000000">
                      <a:alpha val="25000"/>
                    </a:srgbClr>
                  </a:outerShdw>
                </a:effectLst>
              </a:rPr>
              <a:t>Data </a:t>
            </a:r>
            <a:r>
              <a:rPr lang="en-US" sz="2700" b="1" dirty="0">
                <a:effectLst>
                  <a:outerShdw blurRad="31750" dist="25400" dir="5400000" algn="tl">
                    <a:srgbClr val="000000">
                      <a:alpha val="25000"/>
                    </a:srgbClr>
                  </a:outerShdw>
                </a:effectLst>
              </a:rPr>
              <a:t>Collection</a:t>
            </a:r>
            <a:r>
              <a:rPr lang="en-US" sz="2700" dirty="0"/>
              <a:t/>
            </a:r>
            <a:br>
              <a:rPr lang="en-US" sz="2700" dirty="0"/>
            </a:br>
            <a:r>
              <a:rPr lang="en-US" sz="2700" dirty="0"/>
              <a:t>Data collected in year 2022 retro for Q1 and Q2 and Q3 and Q4 after PQE</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76487227"/>
              </p:ext>
            </p:extLst>
          </p:nvPr>
        </p:nvGraphicFramePr>
        <p:xfrm>
          <a:off x="431072" y="1828800"/>
          <a:ext cx="10922728" cy="4027688"/>
        </p:xfrm>
        <a:graphic>
          <a:graphicData uri="http://schemas.openxmlformats.org/drawingml/2006/table">
            <a:tbl>
              <a:tblPr firstRow="1" firstCol="1" lastRow="1" lastCol="1" bandRow="1" bandCol="1">
                <a:tableStyleId>{5C22544A-7EE6-4342-B048-85BDC9FD1C3A}</a:tableStyleId>
              </a:tblPr>
              <a:tblGrid>
                <a:gridCol w="2749566">
                  <a:extLst>
                    <a:ext uri="{9D8B030D-6E8A-4147-A177-3AD203B41FA5}">
                      <a16:colId xmlns:a16="http://schemas.microsoft.com/office/drawing/2014/main" val="570394288"/>
                    </a:ext>
                  </a:extLst>
                </a:gridCol>
                <a:gridCol w="2749566">
                  <a:extLst>
                    <a:ext uri="{9D8B030D-6E8A-4147-A177-3AD203B41FA5}">
                      <a16:colId xmlns:a16="http://schemas.microsoft.com/office/drawing/2014/main" val="914060469"/>
                    </a:ext>
                  </a:extLst>
                </a:gridCol>
                <a:gridCol w="1492801">
                  <a:extLst>
                    <a:ext uri="{9D8B030D-6E8A-4147-A177-3AD203B41FA5}">
                      <a16:colId xmlns:a16="http://schemas.microsoft.com/office/drawing/2014/main" val="1386263363"/>
                    </a:ext>
                  </a:extLst>
                </a:gridCol>
                <a:gridCol w="1492801">
                  <a:extLst>
                    <a:ext uri="{9D8B030D-6E8A-4147-A177-3AD203B41FA5}">
                      <a16:colId xmlns:a16="http://schemas.microsoft.com/office/drawing/2014/main" val="1897553963"/>
                    </a:ext>
                  </a:extLst>
                </a:gridCol>
                <a:gridCol w="1218997">
                  <a:extLst>
                    <a:ext uri="{9D8B030D-6E8A-4147-A177-3AD203B41FA5}">
                      <a16:colId xmlns:a16="http://schemas.microsoft.com/office/drawing/2014/main" val="2387665078"/>
                    </a:ext>
                  </a:extLst>
                </a:gridCol>
                <a:gridCol w="1218997">
                  <a:extLst>
                    <a:ext uri="{9D8B030D-6E8A-4147-A177-3AD203B41FA5}">
                      <a16:colId xmlns:a16="http://schemas.microsoft.com/office/drawing/2014/main" val="881260105"/>
                    </a:ext>
                  </a:extLst>
                </a:gridCol>
              </a:tblGrid>
              <a:tr h="419584">
                <a:tc rowSpan="2" gridSpan="2">
                  <a:txBody>
                    <a:bodyPr/>
                    <a:lstStyle/>
                    <a:p>
                      <a:pPr>
                        <a:lnSpc>
                          <a:spcPct val="107000"/>
                        </a:lnSpc>
                        <a:spcAft>
                          <a:spcPts val="800"/>
                        </a:spcAft>
                        <a:tabLst>
                          <a:tab pos="3581400" algn="l"/>
                        </a:tabLst>
                      </a:pPr>
                      <a:r>
                        <a:rPr lang="en-US" sz="1800" kern="100" dirty="0">
                          <a:effectLst/>
                        </a:rPr>
                        <a:t>   </a:t>
                      </a:r>
                    </a:p>
                    <a:p>
                      <a:pPr>
                        <a:lnSpc>
                          <a:spcPct val="107000"/>
                        </a:lnSpc>
                        <a:spcAft>
                          <a:spcPts val="800"/>
                        </a:spcAft>
                        <a:tabLst>
                          <a:tab pos="3581400" algn="l"/>
                        </a:tabLst>
                      </a:pPr>
                      <a:r>
                        <a:rPr lang="en-US" sz="1800" kern="100" dirty="0">
                          <a:effectLst/>
                        </a:rPr>
                        <a:t>Indicator as documented (source document)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rowSpan="2" hMerge="1">
                  <a:txBody>
                    <a:bodyPr/>
                    <a:lstStyle/>
                    <a:p>
                      <a:endParaRPr lang="en-US"/>
                    </a:p>
                  </a:txBody>
                  <a:tcPr/>
                </a:tc>
                <a:tc gridSpan="2">
                  <a:txBody>
                    <a:bodyPr/>
                    <a:lstStyle/>
                    <a:p>
                      <a:pPr algn="ctr">
                        <a:lnSpc>
                          <a:spcPct val="107000"/>
                        </a:lnSpc>
                        <a:spcAft>
                          <a:spcPts val="800"/>
                        </a:spcAft>
                        <a:tabLst>
                          <a:tab pos="3581400" algn="l"/>
                        </a:tabLst>
                      </a:pPr>
                      <a:r>
                        <a:rPr lang="en-US" sz="1800" kern="100" dirty="0">
                          <a:effectLst/>
                        </a:rPr>
                        <a:t>Pre PQE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en-US"/>
                    </a:p>
                  </a:txBody>
                  <a:tcPr/>
                </a:tc>
                <a:tc gridSpan="2">
                  <a:txBody>
                    <a:bodyPr/>
                    <a:lstStyle/>
                    <a:p>
                      <a:pPr algn="ctr">
                        <a:lnSpc>
                          <a:spcPct val="107000"/>
                        </a:lnSpc>
                        <a:spcAft>
                          <a:spcPts val="800"/>
                        </a:spcAft>
                        <a:tabLst>
                          <a:tab pos="3581400" algn="l"/>
                        </a:tabLst>
                      </a:pPr>
                      <a:r>
                        <a:rPr lang="en-US" sz="1800" kern="100">
                          <a:effectLst/>
                        </a:rPr>
                        <a:t>PQE Period</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en-US"/>
                    </a:p>
                  </a:txBody>
                  <a:tcPr/>
                </a:tc>
                <a:extLst>
                  <a:ext uri="{0D108BD9-81ED-4DB2-BD59-A6C34878D82A}">
                    <a16:rowId xmlns:a16="http://schemas.microsoft.com/office/drawing/2014/main" val="1324752812"/>
                  </a:ext>
                </a:extLst>
              </a:tr>
              <a:tr h="419584">
                <a:tc gridSpan="2" vMerge="1">
                  <a:txBody>
                    <a:bodyPr/>
                    <a:lstStyle/>
                    <a:p>
                      <a:endParaRPr lang="en-US"/>
                    </a:p>
                  </a:txBody>
                  <a:tcPr/>
                </a:tc>
                <a:tc hMerge="1" vMerge="1">
                  <a:txBody>
                    <a:bodyPr/>
                    <a:lstStyle/>
                    <a:p>
                      <a:endParaRPr lang="en-US"/>
                    </a:p>
                  </a:txBody>
                  <a:tcPr/>
                </a:tc>
                <a:tc>
                  <a:txBody>
                    <a:bodyPr/>
                    <a:lstStyle/>
                    <a:p>
                      <a:pPr algn="ctr">
                        <a:lnSpc>
                          <a:spcPct val="107000"/>
                        </a:lnSpc>
                        <a:spcAft>
                          <a:spcPts val="800"/>
                        </a:spcAft>
                        <a:tabLst>
                          <a:tab pos="3581400" algn="l"/>
                        </a:tabLst>
                      </a:pPr>
                      <a:r>
                        <a:rPr lang="en-US" sz="1800" kern="100" dirty="0">
                          <a:effectLst/>
                        </a:rPr>
                        <a:t>Q1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dirty="0">
                          <a:effectLst/>
                        </a:rPr>
                        <a:t>Q2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a:effectLst/>
                        </a:rPr>
                        <a:t>Q3</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a:effectLst/>
                        </a:rPr>
                        <a:t>Q4</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1036466527"/>
                  </a:ext>
                </a:extLst>
              </a:tr>
              <a:tr h="342052">
                <a:tc gridSpan="2">
                  <a:txBody>
                    <a:bodyPr/>
                    <a:lstStyle/>
                    <a:p>
                      <a:pPr>
                        <a:lnSpc>
                          <a:spcPct val="107000"/>
                        </a:lnSpc>
                        <a:spcAft>
                          <a:spcPts val="800"/>
                        </a:spcAft>
                        <a:tabLst>
                          <a:tab pos="3581400" algn="l"/>
                        </a:tabLst>
                      </a:pPr>
                      <a:r>
                        <a:rPr lang="en-US" sz="1800" kern="100" dirty="0">
                          <a:effectLst/>
                        </a:rPr>
                        <a:t>Facility workload (MOH– 717)</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en-US"/>
                    </a:p>
                  </a:txBody>
                  <a:tcPr/>
                </a:tc>
                <a:tc>
                  <a:txBody>
                    <a:bodyPr/>
                    <a:lstStyle/>
                    <a:p>
                      <a:pPr algn="ctr">
                        <a:lnSpc>
                          <a:spcPct val="107000"/>
                        </a:lnSpc>
                        <a:spcAft>
                          <a:spcPts val="800"/>
                        </a:spcAft>
                        <a:tabLst>
                          <a:tab pos="3581400" algn="l"/>
                        </a:tabLst>
                      </a:pPr>
                      <a:r>
                        <a:rPr lang="en-US" sz="1800" kern="100">
                          <a:effectLst/>
                        </a:rPr>
                        <a:t>9589</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dirty="0">
                          <a:effectLst/>
                        </a:rPr>
                        <a:t>10472</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a:effectLst/>
                        </a:rPr>
                        <a:t>7008</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a:effectLst/>
                        </a:rPr>
                        <a:t>9858</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740904247"/>
                  </a:ext>
                </a:extLst>
              </a:tr>
              <a:tr h="312865">
                <a:tc gridSpan="2">
                  <a:txBody>
                    <a:bodyPr/>
                    <a:lstStyle/>
                    <a:p>
                      <a:pPr>
                        <a:lnSpc>
                          <a:spcPct val="107000"/>
                        </a:lnSpc>
                        <a:spcAft>
                          <a:spcPts val="800"/>
                        </a:spcAft>
                        <a:tabLst>
                          <a:tab pos="3581400" algn="l"/>
                        </a:tabLst>
                      </a:pPr>
                      <a:r>
                        <a:rPr lang="en-US" sz="1800" kern="100" dirty="0">
                          <a:effectLst/>
                        </a:rPr>
                        <a:t>Number of patients screened for TB</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en-US"/>
                    </a:p>
                  </a:txBody>
                  <a:tcPr/>
                </a:tc>
                <a:tc>
                  <a:txBody>
                    <a:bodyPr/>
                    <a:lstStyle/>
                    <a:p>
                      <a:pPr algn="ctr">
                        <a:lnSpc>
                          <a:spcPct val="107000"/>
                        </a:lnSpc>
                        <a:spcAft>
                          <a:spcPts val="800"/>
                        </a:spcAft>
                        <a:tabLst>
                          <a:tab pos="3581400" algn="l"/>
                        </a:tabLst>
                      </a:pPr>
                      <a:r>
                        <a:rPr lang="en-US" sz="1800" kern="100">
                          <a:effectLst/>
                        </a:rPr>
                        <a:t> 1620 (17%)</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dirty="0">
                          <a:effectLst/>
                        </a:rPr>
                        <a:t> 2961 (28%)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a:effectLst/>
                        </a:rPr>
                        <a:t> 4448 (63%)</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a:effectLst/>
                        </a:rPr>
                        <a:t> 6995 (71%)</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1124950435"/>
                  </a:ext>
                </a:extLst>
              </a:tr>
              <a:tr h="444213">
                <a:tc gridSpan="2">
                  <a:txBody>
                    <a:bodyPr/>
                    <a:lstStyle/>
                    <a:p>
                      <a:pPr>
                        <a:lnSpc>
                          <a:spcPct val="107000"/>
                        </a:lnSpc>
                        <a:spcAft>
                          <a:spcPts val="800"/>
                        </a:spcAft>
                        <a:tabLst>
                          <a:tab pos="3581400" algn="l"/>
                        </a:tabLst>
                      </a:pPr>
                      <a:r>
                        <a:rPr lang="en-US" sz="1800" kern="100" dirty="0">
                          <a:effectLst/>
                        </a:rPr>
                        <a:t>No with respiratory diseases – (MOH 705a &amp; 705b)</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en-US"/>
                    </a:p>
                  </a:txBody>
                  <a:tcPr/>
                </a:tc>
                <a:tc>
                  <a:txBody>
                    <a:bodyPr/>
                    <a:lstStyle/>
                    <a:p>
                      <a:pPr algn="ctr">
                        <a:lnSpc>
                          <a:spcPct val="107000"/>
                        </a:lnSpc>
                        <a:spcAft>
                          <a:spcPts val="800"/>
                        </a:spcAft>
                        <a:tabLst>
                          <a:tab pos="3581400" algn="l"/>
                        </a:tabLst>
                      </a:pPr>
                      <a:r>
                        <a:rPr lang="en-US" sz="1800" kern="100">
                          <a:effectLst/>
                        </a:rPr>
                        <a:t>25</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dirty="0">
                          <a:effectLst/>
                        </a:rPr>
                        <a:t>44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dirty="0">
                          <a:effectLst/>
                        </a:rPr>
                        <a:t>64</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a:effectLst/>
                        </a:rPr>
                        <a:t>71</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3983429422"/>
                  </a:ext>
                </a:extLst>
              </a:tr>
              <a:tr h="775319">
                <a:tc gridSpan="2">
                  <a:txBody>
                    <a:bodyPr/>
                    <a:lstStyle/>
                    <a:p>
                      <a:pPr>
                        <a:lnSpc>
                          <a:spcPct val="107000"/>
                        </a:lnSpc>
                        <a:spcAft>
                          <a:spcPts val="800"/>
                        </a:spcAft>
                        <a:tabLst>
                          <a:tab pos="3581400" algn="l"/>
                        </a:tabLst>
                      </a:pPr>
                      <a:r>
                        <a:rPr lang="en-US" sz="1800" kern="100" dirty="0">
                          <a:effectLst/>
                        </a:rPr>
                        <a:t>No of presumptive cases (Presumptive register)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en-US"/>
                    </a:p>
                  </a:txBody>
                  <a:tcPr/>
                </a:tc>
                <a:tc>
                  <a:txBody>
                    <a:bodyPr/>
                    <a:lstStyle/>
                    <a:p>
                      <a:pPr algn="ctr">
                        <a:lnSpc>
                          <a:spcPct val="107000"/>
                        </a:lnSpc>
                        <a:spcAft>
                          <a:spcPts val="800"/>
                        </a:spcAft>
                        <a:tabLst>
                          <a:tab pos="3581400" algn="l"/>
                        </a:tabLst>
                      </a:pPr>
                      <a:r>
                        <a:rPr lang="en-US" sz="1800" kern="100" dirty="0" smtClean="0">
                          <a:effectLst/>
                          <a:latin typeface="+mn-lt"/>
                          <a:ea typeface="+mn-ea"/>
                          <a:cs typeface="+mn-cs"/>
                        </a:rPr>
                        <a:t>26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dirty="0">
                          <a:effectLst/>
                        </a:rPr>
                        <a:t>53</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dirty="0">
                          <a:effectLst/>
                        </a:rPr>
                        <a:t>68</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a:effectLst/>
                        </a:rPr>
                        <a:t>72</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143591015"/>
                  </a:ext>
                </a:extLst>
              </a:tr>
              <a:tr h="578223">
                <a:tc gridSpan="2">
                  <a:txBody>
                    <a:bodyPr/>
                    <a:lstStyle/>
                    <a:p>
                      <a:pPr>
                        <a:lnSpc>
                          <a:spcPct val="107000"/>
                        </a:lnSpc>
                        <a:spcAft>
                          <a:spcPts val="800"/>
                        </a:spcAft>
                        <a:tabLst>
                          <a:tab pos="3581400" algn="l"/>
                        </a:tabLst>
                      </a:pPr>
                      <a:r>
                        <a:rPr lang="en-US" sz="1800" kern="100" dirty="0" smtClean="0">
                          <a:effectLst/>
                        </a:rPr>
                        <a:t>No of presumptive TB investigated for TB (Presumptive DSTB and DRTB register)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hMerge="1">
                  <a:txBody>
                    <a:bodyPr/>
                    <a:lstStyle/>
                    <a:p>
                      <a:endParaRPr lang="en-US"/>
                    </a:p>
                  </a:txBody>
                  <a:tcPr/>
                </a:tc>
                <a:tc>
                  <a:txBody>
                    <a:bodyPr/>
                    <a:lstStyle/>
                    <a:p>
                      <a:pPr algn="ctr">
                        <a:lnSpc>
                          <a:spcPct val="107000"/>
                        </a:lnSpc>
                        <a:spcAft>
                          <a:spcPts val="800"/>
                        </a:spcAft>
                        <a:tabLst>
                          <a:tab pos="3581400" algn="l"/>
                        </a:tabLst>
                      </a:pPr>
                      <a:r>
                        <a:rPr lang="en-US" sz="1800" kern="100" dirty="0" smtClean="0">
                          <a:effectLst/>
                          <a:latin typeface="+mn-lt"/>
                          <a:ea typeface="+mn-ea"/>
                          <a:cs typeface="+mn-cs"/>
                        </a:rPr>
                        <a:t>26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a:effectLst/>
                        </a:rPr>
                        <a:t>53</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dirty="0">
                          <a:effectLst/>
                        </a:rPr>
                        <a:t>61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dirty="0" smtClean="0">
                          <a:effectLst/>
                          <a:latin typeface="+mn-lt"/>
                          <a:ea typeface="+mn-ea"/>
                          <a:cs typeface="+mn-cs"/>
                        </a:rPr>
                        <a:t>71</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3215750539"/>
                  </a:ext>
                </a:extLst>
              </a:tr>
              <a:tr h="0">
                <a:tc rowSpan="2">
                  <a:txBody>
                    <a:bodyPr/>
                    <a:lstStyle/>
                    <a:p>
                      <a:pPr>
                        <a:lnSpc>
                          <a:spcPct val="107000"/>
                        </a:lnSpc>
                        <a:spcAft>
                          <a:spcPts val="800"/>
                        </a:spcAft>
                        <a:tabLst>
                          <a:tab pos="3581400" algn="l"/>
                        </a:tabLst>
                      </a:pPr>
                      <a:r>
                        <a:rPr lang="en-US" sz="1800" kern="100">
                          <a:effectLst/>
                        </a:rPr>
                        <a:t>No. of TB cases diagnosed</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nSpc>
                          <a:spcPct val="107000"/>
                        </a:lnSpc>
                        <a:spcAft>
                          <a:spcPts val="800"/>
                        </a:spcAft>
                        <a:tabLst>
                          <a:tab pos="3581400" algn="l"/>
                        </a:tabLst>
                      </a:pPr>
                      <a:r>
                        <a:rPr lang="en-US" sz="1800" kern="100">
                          <a:effectLst/>
                        </a:rPr>
                        <a:t>Bac conﬁrmed</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dirty="0">
                          <a:effectLst/>
                        </a:rPr>
                        <a:t>3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a:effectLst/>
                        </a:rPr>
                        <a:t>5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dirty="0" smtClean="0">
                          <a:solidFill>
                            <a:schemeClr val="tx1"/>
                          </a:solidFill>
                        </a:rPr>
                        <a:t>8</a:t>
                      </a:r>
                      <a:r>
                        <a:rPr lang="en-US" sz="1800" kern="100" dirty="0" smtClean="0">
                          <a:solidFill>
                            <a:schemeClr val="tx1"/>
                          </a:solidFill>
                          <a:effectLst/>
                          <a:highlight>
                            <a:srgbClr val="FFFF00"/>
                          </a:highlight>
                        </a:rPr>
                        <a:t>  </a:t>
                      </a:r>
                      <a:r>
                        <a:rPr lang="en-US" sz="1800" kern="100" dirty="0" smtClean="0">
                          <a:effectLst/>
                          <a:highlight>
                            <a:srgbClr val="FFFF00"/>
                          </a:highligh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b="0" dirty="0" smtClean="0">
                          <a:solidFill>
                            <a:schemeClr val="tx1"/>
                          </a:solidFill>
                        </a:rPr>
                        <a:t>8</a:t>
                      </a:r>
                      <a:r>
                        <a:rPr lang="en-US" sz="1800" b="0" kern="100" dirty="0" smtClean="0">
                          <a:effectLst/>
                          <a:highlight>
                            <a:srgbClr val="FFFF00"/>
                          </a:highlight>
                        </a:rPr>
                        <a:t> </a:t>
                      </a:r>
                      <a:r>
                        <a:rPr lang="en-US" sz="1800" kern="100" dirty="0" smtClean="0">
                          <a:effectLst/>
                          <a:highlight>
                            <a:srgbClr val="FFFF00"/>
                          </a:highlight>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3325159289"/>
                  </a:ext>
                </a:extLst>
              </a:tr>
              <a:tr h="440564">
                <a:tc vMerge="1">
                  <a:txBody>
                    <a:bodyPr/>
                    <a:lstStyle/>
                    <a:p>
                      <a:endParaRPr lang="en-US"/>
                    </a:p>
                  </a:txBody>
                  <a:tcPr/>
                </a:tc>
                <a:tc>
                  <a:txBody>
                    <a:bodyPr/>
                    <a:lstStyle/>
                    <a:p>
                      <a:pPr>
                        <a:lnSpc>
                          <a:spcPct val="107000"/>
                        </a:lnSpc>
                        <a:spcAft>
                          <a:spcPts val="800"/>
                        </a:spcAft>
                        <a:tabLst>
                          <a:tab pos="3581400" algn="l"/>
                        </a:tabLst>
                      </a:pPr>
                      <a:r>
                        <a:rPr lang="en-US" sz="1800" kern="100" dirty="0">
                          <a:effectLst/>
                        </a:rPr>
                        <a:t>Clinically diagnosed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dirty="0">
                          <a:effectLst/>
                        </a:rPr>
                        <a:t>0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a:effectLst/>
                        </a:rPr>
                        <a:t>2              </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dirty="0">
                          <a:effectLst/>
                        </a:rPr>
                        <a:t>1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tc>
                  <a:txBody>
                    <a:bodyPr/>
                    <a:lstStyle/>
                    <a:p>
                      <a:pPr algn="ctr">
                        <a:lnSpc>
                          <a:spcPct val="107000"/>
                        </a:lnSpc>
                        <a:spcAft>
                          <a:spcPts val="800"/>
                        </a:spcAft>
                        <a:tabLst>
                          <a:tab pos="3581400" algn="l"/>
                        </a:tabLst>
                      </a:pPr>
                      <a:r>
                        <a:rPr lang="en-US" sz="1800" kern="100" dirty="0">
                          <a:effectLst/>
                        </a:rPr>
                        <a:t>3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tc>
                <a:extLst>
                  <a:ext uri="{0D108BD9-81ED-4DB2-BD59-A6C34878D82A}">
                    <a16:rowId xmlns:a16="http://schemas.microsoft.com/office/drawing/2014/main" val="3327109870"/>
                  </a:ext>
                </a:extLst>
              </a:tr>
            </a:tbl>
          </a:graphicData>
        </a:graphic>
      </p:graphicFrame>
    </p:spTree>
    <p:extLst>
      <p:ext uri="{BB962C8B-B14F-4D97-AF65-F5344CB8AC3E}">
        <p14:creationId xmlns:p14="http://schemas.microsoft.com/office/powerpoint/2010/main" val="260529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after</a:t>
            </a:r>
            <a:endParaRPr lang="en-US" dirty="0"/>
          </a:p>
        </p:txBody>
      </p:sp>
      <p:sp>
        <p:nvSpPr>
          <p:cNvPr id="3" name="Content Placeholder 2"/>
          <p:cNvSpPr>
            <a:spLocks noGrp="1"/>
          </p:cNvSpPr>
          <p:nvPr>
            <p:ph idx="1"/>
          </p:nvPr>
        </p:nvSpPr>
        <p:spPr/>
        <p:txBody>
          <a:bodyPr/>
          <a:lstStyle/>
          <a:p>
            <a:r>
              <a:rPr lang="en-US" dirty="0" smtClean="0"/>
              <a:t>An </a:t>
            </a:r>
            <a:r>
              <a:rPr lang="en-US" dirty="0" err="1" smtClean="0"/>
              <a:t>astoundious</a:t>
            </a:r>
            <a:r>
              <a:rPr lang="en-US" dirty="0" smtClean="0"/>
              <a:t> 98% of </a:t>
            </a:r>
            <a:r>
              <a:rPr lang="en-US" dirty="0" err="1" smtClean="0"/>
              <a:t>hcw</a:t>
            </a:r>
            <a:r>
              <a:rPr lang="en-US" dirty="0" smtClean="0"/>
              <a:t> has acquired knowledge on ‘’who’’ should be </a:t>
            </a:r>
            <a:r>
              <a:rPr lang="en-US" dirty="0" err="1" smtClean="0"/>
              <a:t>screened,’’when’’it</a:t>
            </a:r>
            <a:r>
              <a:rPr lang="en-US" dirty="0" smtClean="0"/>
              <a:t> should be screened, ‘’how ‘’it should be </a:t>
            </a:r>
            <a:r>
              <a:rPr lang="en-US" dirty="0" err="1" smtClean="0"/>
              <a:t>done,’’where</a:t>
            </a:r>
            <a:r>
              <a:rPr lang="en-US" dirty="0" smtClean="0"/>
              <a:t>’’ within the facility should be conducted.</a:t>
            </a:r>
          </a:p>
          <a:p>
            <a:r>
              <a:rPr lang="en-US" dirty="0" smtClean="0"/>
              <a:t>96%of patients visiting the facility were screened</a:t>
            </a:r>
          </a:p>
          <a:p>
            <a:r>
              <a:rPr lang="en-US" dirty="0" smtClean="0"/>
              <a:t>Staff </a:t>
            </a:r>
            <a:r>
              <a:rPr lang="en-US" dirty="0" err="1" smtClean="0"/>
              <a:t>experties</a:t>
            </a:r>
            <a:r>
              <a:rPr lang="en-US" dirty="0" smtClean="0"/>
              <a:t>):98%of the facility staff are capable of identifying presumptive TB cases</a:t>
            </a:r>
          </a:p>
          <a:p>
            <a:r>
              <a:rPr lang="en-US" dirty="0" smtClean="0"/>
              <a:t>Problem </a:t>
            </a:r>
            <a:r>
              <a:rPr lang="en-US" dirty="0" err="1" smtClean="0"/>
              <a:t>solving:PQE</a:t>
            </a:r>
            <a:r>
              <a:rPr lang="en-US" dirty="0" smtClean="0"/>
              <a:t> champions display its ability to identify issue and </a:t>
            </a:r>
            <a:r>
              <a:rPr lang="en-US" dirty="0" err="1" smtClean="0"/>
              <a:t>gaps,articulate</a:t>
            </a:r>
            <a:r>
              <a:rPr lang="en-US" dirty="0" smtClean="0"/>
              <a:t> problem </a:t>
            </a:r>
            <a:r>
              <a:rPr lang="en-US" dirty="0" err="1" smtClean="0"/>
              <a:t>statement,analyse</a:t>
            </a:r>
            <a:r>
              <a:rPr lang="en-US" dirty="0" smtClean="0"/>
              <a:t> problems and propose effective solution.</a:t>
            </a:r>
            <a:endParaRPr lang="en-US" dirty="0"/>
          </a:p>
        </p:txBody>
      </p:sp>
    </p:spTree>
    <p:extLst>
      <p:ext uri="{BB962C8B-B14F-4D97-AF65-F5344CB8AC3E}">
        <p14:creationId xmlns:p14="http://schemas.microsoft.com/office/powerpoint/2010/main" val="2515803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784</Words>
  <Application>Microsoft Office PowerPoint</Application>
  <PresentationFormat>Widescreen</PresentationFormat>
  <Paragraphs>125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Enhancing TB services through Program Quality and Efficiency(PQE)approach in AIC Kijabe Naivasha Medical Centre.   PRESENTED BY: Mary Njuguna PQE LEAD 0710649610</vt:lpstr>
      <vt:lpstr>PowerPoint Presentation</vt:lpstr>
      <vt:lpstr>Background/problem statement</vt:lpstr>
      <vt:lpstr>Conti….</vt:lpstr>
      <vt:lpstr>METHODOLOGY</vt:lpstr>
      <vt:lpstr>Change ideas tested</vt:lpstr>
      <vt:lpstr>Results PRE</vt:lpstr>
      <vt:lpstr>RESULTS Data Collection Data collected in year 2022 retro for Q1 and Q2 and Q3 and Q4 after PQE </vt:lpstr>
      <vt:lpstr>Results after</vt:lpstr>
      <vt:lpstr>Data Collection Data collected in year 2023  for Q1 and Q2 and Q3 and Q4 after PQE. Attained the goal. </vt:lpstr>
      <vt:lpstr>conclusion</vt:lpstr>
      <vt:lpstr>RECOMMENDATION</vt:lpstr>
      <vt:lpstr>Conti….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TB services throgh Program Quality and Efficiency(PQE)approach in AIC Kijabe Naivasha Medical Centre.</dc:title>
  <dc:creator>MARY KURIA</dc:creator>
  <cp:lastModifiedBy>MARY KURIA</cp:lastModifiedBy>
  <cp:revision>35</cp:revision>
  <dcterms:created xsi:type="dcterms:W3CDTF">2025-03-14T09:11:57Z</dcterms:created>
  <dcterms:modified xsi:type="dcterms:W3CDTF">2025-03-14T17:18:08Z</dcterms:modified>
</cp:coreProperties>
</file>