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2918400" cy="21945600"/>
  <p:notesSz cx="7004050" cy="9290050"/>
  <p:defaultText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76" autoAdjust="0"/>
  </p:normalViewPr>
  <p:slideViewPr>
    <p:cSldViewPr>
      <p:cViewPr>
        <p:scale>
          <a:sx n="24" d="100"/>
          <a:sy n="24" d="100"/>
        </p:scale>
        <p:origin x="456" y="10"/>
      </p:cViewPr>
      <p:guideLst>
        <p:guide orient="horz" pos="6912"/>
        <p:guide pos="1036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270"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FF66CDD7-09B6-4BB3-9069-2B95837CCCB2}" type="datetimeFigureOut">
              <a:rPr lang="en-US" smtClean="0"/>
              <a:t>2/24/2025</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3325"/>
            <a:ext cx="3035300" cy="465138"/>
          </a:xfrm>
          <a:prstGeom prst="rect">
            <a:avLst/>
          </a:prstGeom>
        </p:spPr>
        <p:txBody>
          <a:bodyPr vert="horz" lIns="91440" tIns="45720" rIns="91440" bIns="45720" rtlCol="0" anchor="b"/>
          <a:lstStyle>
            <a:lvl1pPr algn="r">
              <a:defRPr sz="1200"/>
            </a:lvl1pPr>
          </a:lstStyle>
          <a:p>
            <a:fld id="{0479BA33-46DD-4DE6-9BEC-D9D96B7B704D}" type="slidenum">
              <a:rPr lang="en-US" smtClean="0"/>
              <a:t>‹#›</a:t>
            </a:fld>
            <a:endParaRPr lang="en-US"/>
          </a:p>
        </p:txBody>
      </p:sp>
    </p:spTree>
    <p:extLst>
      <p:ext uri="{BB962C8B-B14F-4D97-AF65-F5344CB8AC3E}">
        <p14:creationId xmlns:p14="http://schemas.microsoft.com/office/powerpoint/2010/main" val="786740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369760"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6" name="Rectangle 15"/>
          <p:cNvSpPr/>
          <p:nvPr userDrawn="1"/>
        </p:nvSpPr>
        <p:spPr>
          <a:xfrm>
            <a:off x="-2"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7" name="Rectangle 16"/>
          <p:cNvSpPr/>
          <p:nvPr userDrawn="1"/>
        </p:nvSpPr>
        <p:spPr>
          <a:xfrm>
            <a:off x="0" y="0"/>
            <a:ext cx="329184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8" name="Rectangle 17"/>
          <p:cNvSpPr/>
          <p:nvPr userDrawn="1"/>
        </p:nvSpPr>
        <p:spPr>
          <a:xfrm>
            <a:off x="0" y="19202400"/>
            <a:ext cx="329184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08200" y="2167793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2/24/2025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235061" tIns="117531" rIns="235061" bIns="117531" rtlCol="0" anchor="ctr">
            <a:normAutofit/>
          </a:bodyPr>
          <a:lstStyle/>
          <a:p>
            <a:r>
              <a:rPr lang="en-US" dirty="0"/>
              <a:t>Click to edit Master title style</a:t>
            </a:r>
          </a:p>
        </p:txBody>
      </p:sp>
      <p:sp>
        <p:nvSpPr>
          <p:cNvPr id="3" name="Text Placeholder 2"/>
          <p:cNvSpPr>
            <a:spLocks noGrp="1"/>
          </p:cNvSpPr>
          <p:nvPr>
            <p:ph type="body" idx="1"/>
          </p:nvPr>
        </p:nvSpPr>
        <p:spPr>
          <a:xfrm>
            <a:off x="1645920" y="5120643"/>
            <a:ext cx="29626560" cy="14483082"/>
          </a:xfrm>
          <a:prstGeom prst="rect">
            <a:avLst/>
          </a:prstGeom>
        </p:spPr>
        <p:txBody>
          <a:bodyPr vert="horz" lIns="235061" tIns="117531" rIns="235061" bIns="11753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235061" tIns="117531" rIns="235061" bIns="117531" rtlCol="0" anchor="ctr"/>
          <a:lstStyle>
            <a:lvl1pPr algn="l">
              <a:defRPr sz="3200">
                <a:solidFill>
                  <a:schemeClr val="tx1">
                    <a:tint val="75000"/>
                  </a:schemeClr>
                </a:solidFill>
              </a:defRPr>
            </a:lvl1pPr>
          </a:lstStyle>
          <a:p>
            <a:fld id="{985D6BDF-9D0E-4E2B-85B8-D8F4790360C9}" type="datetimeFigureOut">
              <a:rPr lang="en-US" smtClean="0"/>
              <a:t>2/24/2025</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235061" tIns="117531" rIns="235061" bIns="117531" rtlCol="0" anchor="ctr"/>
          <a:lstStyle>
            <a:lvl1pPr algn="ctr">
              <a:defRPr sz="3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235061" tIns="117531" rIns="235061" bIns="117531" rtlCol="0" anchor="ctr"/>
          <a:lstStyle>
            <a:lvl1pPr algn="r">
              <a:defRPr sz="32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2350606" rtl="0" eaLnBrk="1" latinLnBrk="0" hangingPunct="1">
        <a:spcBef>
          <a:spcPct val="0"/>
        </a:spcBef>
        <a:buNone/>
        <a:defRPr sz="4200" kern="1200">
          <a:solidFill>
            <a:schemeClr val="tx1"/>
          </a:solidFill>
          <a:latin typeface="+mj-lt"/>
          <a:ea typeface="+mj-ea"/>
          <a:cs typeface="+mj-cs"/>
        </a:defRPr>
      </a:lvl1pPr>
    </p:titleStyle>
    <p:bodyStyle>
      <a:lvl1pPr marL="24485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1pPr>
      <a:lvl2pPr marL="48970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2pPr>
      <a:lvl3pPr marL="73456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97941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22427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6464169"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39472"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4776"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0078"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788291" y="6750"/>
            <a:ext cx="29546092" cy="2341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942" tIns="244855" rIns="97942" bIns="244855"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000" b="1" dirty="0">
                <a:solidFill>
                  <a:schemeClr val="accent3">
                    <a:lumMod val="20000"/>
                    <a:lumOff val="80000"/>
                  </a:schemeClr>
                </a:solidFill>
                <a:latin typeface="+mn-lt"/>
              </a:rPr>
              <a:t>Exploring Caregiver Experiences in Providing Continence Care for Older Adults at AIC  </a:t>
            </a:r>
            <a:r>
              <a:rPr lang="en-US" sz="6000" b="1" dirty="0" err="1">
                <a:solidFill>
                  <a:schemeClr val="accent3">
                    <a:lumMod val="20000"/>
                    <a:lumOff val="80000"/>
                  </a:schemeClr>
                </a:solidFill>
                <a:latin typeface="+mn-lt"/>
              </a:rPr>
              <a:t>Kijabe</a:t>
            </a:r>
            <a:r>
              <a:rPr lang="en-US" sz="6000" b="1" dirty="0">
                <a:solidFill>
                  <a:schemeClr val="accent3">
                    <a:lumMod val="20000"/>
                    <a:lumOff val="80000"/>
                  </a:schemeClr>
                </a:solidFill>
                <a:latin typeface="+mn-lt"/>
              </a:rPr>
              <a:t> Hospital’s Ambulatory Care: A Qualitative Study </a:t>
            </a:r>
          </a:p>
        </p:txBody>
      </p:sp>
      <p:sp>
        <p:nvSpPr>
          <p:cNvPr id="5" name="Text Box 123"/>
          <p:cNvSpPr txBox="1">
            <a:spLocks noChangeArrowheads="1"/>
          </p:cNvSpPr>
          <p:nvPr/>
        </p:nvSpPr>
        <p:spPr bwMode="auto">
          <a:xfrm>
            <a:off x="3429000" y="1754868"/>
            <a:ext cx="25566090" cy="113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42" tIns="97942" rIns="97942" bIns="9794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200" b="1" dirty="0">
                <a:solidFill>
                  <a:schemeClr val="accent3">
                    <a:lumMod val="20000"/>
                    <a:lumOff val="80000"/>
                  </a:schemeClr>
                </a:solidFill>
                <a:latin typeface="+mn-lt"/>
              </a:rPr>
              <a:t>Stella </a:t>
            </a:r>
            <a:r>
              <a:rPr lang="en-US" sz="3200" b="1" dirty="0" err="1">
                <a:solidFill>
                  <a:schemeClr val="accent3">
                    <a:lumMod val="20000"/>
                    <a:lumOff val="80000"/>
                  </a:schemeClr>
                </a:solidFill>
                <a:latin typeface="+mn-lt"/>
              </a:rPr>
              <a:t>Kibet</a:t>
            </a:r>
            <a:r>
              <a:rPr lang="en-US" sz="3200" b="1" dirty="0">
                <a:solidFill>
                  <a:schemeClr val="accent3">
                    <a:lumMod val="20000"/>
                    <a:lumOff val="80000"/>
                  </a:schemeClr>
                </a:solidFill>
                <a:latin typeface="+mn-lt"/>
              </a:rPr>
              <a:t> </a:t>
            </a:r>
            <a:r>
              <a:rPr lang="en-US" sz="3200" b="1" baseline="30000" dirty="0">
                <a:solidFill>
                  <a:schemeClr val="accent3">
                    <a:lumMod val="20000"/>
                    <a:lumOff val="80000"/>
                  </a:schemeClr>
                </a:solidFill>
                <a:latin typeface="+mn-lt"/>
              </a:rPr>
              <a:t>1</a:t>
            </a:r>
            <a:r>
              <a:rPr lang="en-US" sz="3200" b="1" dirty="0">
                <a:solidFill>
                  <a:schemeClr val="accent3">
                    <a:lumMod val="20000"/>
                    <a:lumOff val="80000"/>
                  </a:schemeClr>
                </a:solidFill>
                <a:latin typeface="+mn-lt"/>
              </a:rPr>
              <a:t>, Faith </a:t>
            </a:r>
            <a:r>
              <a:rPr lang="en-US" sz="3200" b="1" dirty="0" err="1">
                <a:solidFill>
                  <a:schemeClr val="accent3">
                    <a:lumMod val="20000"/>
                    <a:lumOff val="80000"/>
                  </a:schemeClr>
                </a:solidFill>
                <a:latin typeface="+mn-lt"/>
              </a:rPr>
              <a:t>Lelei</a:t>
            </a:r>
            <a:r>
              <a:rPr lang="en-US" sz="3200" b="1" dirty="0">
                <a:solidFill>
                  <a:schemeClr val="accent3">
                    <a:lumMod val="20000"/>
                    <a:lumOff val="80000"/>
                  </a:schemeClr>
                </a:solidFill>
                <a:latin typeface="+mn-lt"/>
              </a:rPr>
              <a:t> </a:t>
            </a:r>
            <a:r>
              <a:rPr lang="en-US" sz="3200" b="1" baseline="30000" dirty="0">
                <a:solidFill>
                  <a:schemeClr val="accent3">
                    <a:lumMod val="20000"/>
                    <a:lumOff val="80000"/>
                  </a:schemeClr>
                </a:solidFill>
                <a:latin typeface="+mn-lt"/>
              </a:rPr>
              <a:t>2</a:t>
            </a:r>
            <a:r>
              <a:rPr lang="en-US" sz="3200" b="1" dirty="0">
                <a:solidFill>
                  <a:schemeClr val="accent3">
                    <a:lumMod val="20000"/>
                    <a:lumOff val="80000"/>
                  </a:schemeClr>
                </a:solidFill>
                <a:latin typeface="+mn-lt"/>
              </a:rPr>
              <a:t> Jonathan </a:t>
            </a:r>
            <a:r>
              <a:rPr lang="en-US" sz="3200" b="1" dirty="0" err="1">
                <a:solidFill>
                  <a:schemeClr val="accent3">
                    <a:lumMod val="20000"/>
                    <a:lumOff val="80000"/>
                  </a:schemeClr>
                </a:solidFill>
                <a:latin typeface="+mn-lt"/>
              </a:rPr>
              <a:t>Nthusi</a:t>
            </a:r>
            <a:r>
              <a:rPr lang="en-US" sz="3200" b="1" dirty="0">
                <a:solidFill>
                  <a:schemeClr val="accent3">
                    <a:lumMod val="20000"/>
                    <a:lumOff val="80000"/>
                  </a:schemeClr>
                </a:solidFill>
                <a:latin typeface="+mn-lt"/>
              </a:rPr>
              <a:t> </a:t>
            </a:r>
            <a:r>
              <a:rPr lang="en-US" sz="3200" b="1" baseline="30000" dirty="0">
                <a:solidFill>
                  <a:schemeClr val="accent3">
                    <a:lumMod val="20000"/>
                    <a:lumOff val="80000"/>
                  </a:schemeClr>
                </a:solidFill>
                <a:latin typeface="+mn-lt"/>
              </a:rPr>
              <a:t>3 </a:t>
            </a:r>
            <a:endParaRPr lang="en-US" sz="2800" b="1" baseline="30000" dirty="0">
              <a:solidFill>
                <a:schemeClr val="accent3">
                  <a:lumMod val="20000"/>
                  <a:lumOff val="80000"/>
                </a:schemeClr>
              </a:solidFill>
              <a:latin typeface="+mn-lt"/>
            </a:endParaRPr>
          </a:p>
        </p:txBody>
      </p:sp>
      <p:sp>
        <p:nvSpPr>
          <p:cNvPr id="24" name="TextBox 23"/>
          <p:cNvSpPr txBox="1"/>
          <p:nvPr/>
        </p:nvSpPr>
        <p:spPr>
          <a:xfrm>
            <a:off x="3048000" y="19477816"/>
            <a:ext cx="8949546" cy="1772999"/>
          </a:xfrm>
          <a:prstGeom prst="rect">
            <a:avLst/>
          </a:prstGeom>
          <a:solidFill>
            <a:schemeClr val="accent1">
              <a:lumMod val="40000"/>
              <a:lumOff val="60000"/>
            </a:schemeClr>
          </a:solidFill>
        </p:spPr>
        <p:txBody>
          <a:bodyPr wrap="square" lIns="48971" tIns="24486" rIns="48971" bIns="24486" rtlCol="0">
            <a:spAutoFit/>
          </a:bodyPr>
          <a:lstStyle/>
          <a:p>
            <a:endParaRPr lang="en-US" sz="2800" b="1" dirty="0"/>
          </a:p>
          <a:p>
            <a:r>
              <a:rPr lang="en-US" sz="2800" b="1" dirty="0"/>
              <a:t>Stella </a:t>
            </a:r>
            <a:r>
              <a:rPr lang="en-US" sz="2800" b="1" dirty="0" err="1"/>
              <a:t>Kibet</a:t>
            </a:r>
            <a:r>
              <a:rPr lang="en-US" sz="2800" b="1" dirty="0"/>
              <a:t> </a:t>
            </a:r>
          </a:p>
          <a:p>
            <a:r>
              <a:rPr lang="en-US" sz="2800" b="1" dirty="0" err="1"/>
              <a:t>Kabarak</a:t>
            </a:r>
            <a:r>
              <a:rPr lang="en-US" sz="2800" b="1" dirty="0"/>
              <a:t> University, Family Medicine and Community Health </a:t>
            </a:r>
            <a:endParaRPr lang="en-US" sz="2800" dirty="0"/>
          </a:p>
          <a:p>
            <a:r>
              <a:rPr lang="en-US" sz="2800" b="1" dirty="0" err="1"/>
              <a:t>Email</a:t>
            </a:r>
            <a:r>
              <a:rPr lang="en-US" sz="2800" dirty="0" err="1"/>
              <a:t>:stellakibet@kabarak.ac.ke</a:t>
            </a:r>
            <a:r>
              <a:rPr lang="en-US" sz="2800" dirty="0"/>
              <a:t> </a:t>
            </a:r>
          </a:p>
        </p:txBody>
      </p:sp>
      <p:sp>
        <p:nvSpPr>
          <p:cNvPr id="25" name="TextBox 24"/>
          <p:cNvSpPr txBox="1"/>
          <p:nvPr/>
        </p:nvSpPr>
        <p:spPr>
          <a:xfrm>
            <a:off x="1280161" y="19431001"/>
            <a:ext cx="1572892" cy="603448"/>
          </a:xfrm>
          <a:prstGeom prst="rect">
            <a:avLst/>
          </a:prstGeom>
          <a:noFill/>
        </p:spPr>
        <p:txBody>
          <a:bodyPr wrap="none" lIns="48971" tIns="24486" rIns="48971" bIns="24486" rtlCol="0">
            <a:spAutoFit/>
          </a:bodyPr>
          <a:lstStyle/>
          <a:p>
            <a:r>
              <a:rPr lang="en-US" sz="3600" b="1" dirty="0"/>
              <a:t>Contact</a:t>
            </a:r>
            <a:endParaRPr lang="en-US" sz="3200" b="1" dirty="0"/>
          </a:p>
        </p:txBody>
      </p:sp>
      <p:sp>
        <p:nvSpPr>
          <p:cNvPr id="26" name="TextBox 25"/>
          <p:cNvSpPr txBox="1"/>
          <p:nvPr/>
        </p:nvSpPr>
        <p:spPr>
          <a:xfrm>
            <a:off x="16459200" y="20025359"/>
            <a:ext cx="14630400" cy="1463040"/>
          </a:xfrm>
          <a:prstGeom prst="rect">
            <a:avLst/>
          </a:prstGeom>
          <a:noFill/>
        </p:spPr>
        <p:txBody>
          <a:bodyPr wrap="square" lIns="48971" tIns="48971" rIns="48971" bIns="48971" numCol="1" spcCol="244855" rtlCol="0">
            <a:noAutofit/>
          </a:bodyPr>
          <a:lstStyle/>
          <a:p>
            <a:pPr marL="457200" indent="-457200">
              <a:buAutoNum type="arabicPeriod"/>
            </a:pPr>
            <a:r>
              <a:rPr lang="en-US" sz="2800" dirty="0" err="1"/>
              <a:t>Kabarak</a:t>
            </a:r>
            <a:r>
              <a:rPr lang="en-US" sz="2800" dirty="0"/>
              <a:t> University, Family Medicine and Community Health</a:t>
            </a:r>
          </a:p>
          <a:p>
            <a:pPr marL="457200" indent="-457200">
              <a:buAutoNum type="arabicPeriod"/>
            </a:pPr>
            <a:r>
              <a:rPr lang="en-US" sz="2800" dirty="0"/>
              <a:t>AIC </a:t>
            </a:r>
            <a:r>
              <a:rPr lang="en-US" sz="2800" dirty="0" err="1"/>
              <a:t>Kijabe</a:t>
            </a:r>
            <a:r>
              <a:rPr lang="en-US" sz="2800" dirty="0"/>
              <a:t> Hospital</a:t>
            </a:r>
          </a:p>
          <a:p>
            <a:pPr marL="457200" indent="-457200">
              <a:buAutoNum type="arabicPeriod"/>
            </a:pPr>
            <a:r>
              <a:rPr lang="en-US" sz="2800" dirty="0" err="1"/>
              <a:t>Kabarak</a:t>
            </a:r>
            <a:r>
              <a:rPr lang="en-US" sz="2800" dirty="0"/>
              <a:t> University, Family Medicine and Community Health</a:t>
            </a:r>
          </a:p>
          <a:p>
            <a:endParaRPr lang="en-US" sz="900" dirty="0"/>
          </a:p>
        </p:txBody>
      </p:sp>
      <p:sp>
        <p:nvSpPr>
          <p:cNvPr id="27" name="TextBox 26"/>
          <p:cNvSpPr txBox="1"/>
          <p:nvPr/>
        </p:nvSpPr>
        <p:spPr>
          <a:xfrm>
            <a:off x="16459202" y="19431001"/>
            <a:ext cx="1981198" cy="603448"/>
          </a:xfrm>
          <a:prstGeom prst="rect">
            <a:avLst/>
          </a:prstGeom>
          <a:noFill/>
        </p:spPr>
        <p:txBody>
          <a:bodyPr wrap="square" lIns="48971" tIns="24486" rIns="48971" bIns="24486" rtlCol="0">
            <a:spAutoFit/>
          </a:bodyPr>
          <a:lstStyle/>
          <a:p>
            <a:r>
              <a:rPr lang="en-US" sz="3600" b="1" dirty="0"/>
              <a:t>Authors</a:t>
            </a:r>
            <a:r>
              <a:rPr lang="en-US" sz="3200" b="1" dirty="0"/>
              <a:t> </a:t>
            </a:r>
          </a:p>
        </p:txBody>
      </p:sp>
      <p:sp>
        <p:nvSpPr>
          <p:cNvPr id="10" name="Text Box 189"/>
          <p:cNvSpPr txBox="1">
            <a:spLocks noChangeArrowheads="1"/>
          </p:cNvSpPr>
          <p:nvPr/>
        </p:nvSpPr>
        <p:spPr bwMode="auto">
          <a:xfrm>
            <a:off x="1097280" y="3810000"/>
            <a:ext cx="9647338" cy="10539089"/>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latin typeface="Arial" panose="020B0604020202020204" pitchFamily="34" charset="0"/>
                <a:cs typeface="Arial" panose="020B0604020202020204" pitchFamily="34" charset="0"/>
              </a:rPr>
              <a:t>With increasing life expectancies, the burden of incontinence among older adults is rising. Incontinence in this population is often accompanied by comorbidity, requiring assistance with basic activities of daily living. Owing to the lack of affordable long-term care facilities, enabling environments and assistive technology in low-middle-income countries, the most significant burden is shouldered by family caregivers. Not much research in continence care for older adults has been done in low-resource settings, less so among caregivers in the community. Available evidence shows that incontinence is greatly stigmatized and invisible, presenting barriers to help-seeking in caregivers. Furthermore, there is insufficient support from primary care teams, who often overlook the problem. This research aimed to gain insight into caregivers' experiences in continence care and explore help-seeking </a:t>
            </a:r>
            <a:r>
              <a:rPr lang="en-US" sz="3200" dirty="0" err="1">
                <a:latin typeface="Arial" panose="020B0604020202020204" pitchFamily="34" charset="0"/>
                <a:cs typeface="Arial" panose="020B0604020202020204" pitchFamily="34" charset="0"/>
              </a:rPr>
              <a:t>behaviour</a:t>
            </a:r>
            <a:r>
              <a:rPr lang="en-US" sz="3200" dirty="0">
                <a:latin typeface="Arial" panose="020B0604020202020204" pitchFamily="34" charset="0"/>
                <a:cs typeface="Arial" panose="020B0604020202020204" pitchFamily="34" charset="0"/>
              </a:rPr>
              <a:t> in caring for home-based, care-dependent older adults with incontinence. </a:t>
            </a:r>
          </a:p>
        </p:txBody>
      </p:sp>
      <p:sp>
        <p:nvSpPr>
          <p:cNvPr id="32" name="Rectangle 31"/>
          <p:cNvSpPr/>
          <p:nvPr/>
        </p:nvSpPr>
        <p:spPr>
          <a:xfrm>
            <a:off x="1097280" y="2942260"/>
            <a:ext cx="9604868" cy="6391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4000" b="1" dirty="0">
                <a:solidFill>
                  <a:schemeClr val="accent3">
                    <a:lumMod val="20000"/>
                    <a:lumOff val="80000"/>
                  </a:schemeClr>
                </a:solidFill>
              </a:rPr>
              <a:t>Introduction</a:t>
            </a:r>
            <a:endParaRPr lang="en-US" sz="3200" b="1" dirty="0">
              <a:solidFill>
                <a:schemeClr val="accent3">
                  <a:lumMod val="20000"/>
                  <a:lumOff val="80000"/>
                </a:schemeClr>
              </a:solidFill>
            </a:endParaRPr>
          </a:p>
        </p:txBody>
      </p:sp>
      <p:sp>
        <p:nvSpPr>
          <p:cNvPr id="33" name="Rectangle 32"/>
          <p:cNvSpPr/>
          <p:nvPr/>
        </p:nvSpPr>
        <p:spPr>
          <a:xfrm>
            <a:off x="1061719" y="14349089"/>
            <a:ext cx="9700659" cy="586111"/>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4000" b="1" dirty="0">
                <a:solidFill>
                  <a:schemeClr val="accent3">
                    <a:lumMod val="20000"/>
                    <a:lumOff val="80000"/>
                  </a:schemeClr>
                </a:solidFill>
              </a:rPr>
              <a:t>Objectives</a:t>
            </a:r>
            <a:endParaRPr lang="en-US" sz="3200" b="1" dirty="0">
              <a:solidFill>
                <a:schemeClr val="accent3">
                  <a:lumMod val="20000"/>
                  <a:lumOff val="80000"/>
                </a:schemeClr>
              </a:solidFill>
            </a:endParaRPr>
          </a:p>
        </p:txBody>
      </p:sp>
      <p:sp>
        <p:nvSpPr>
          <p:cNvPr id="13" name="Text Box 192"/>
          <p:cNvSpPr txBox="1">
            <a:spLocks noChangeArrowheads="1"/>
          </p:cNvSpPr>
          <p:nvPr/>
        </p:nvSpPr>
        <p:spPr bwMode="auto">
          <a:xfrm>
            <a:off x="11125200" y="3780366"/>
            <a:ext cx="10060234" cy="6599549"/>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t>This qualitative research was conducted among caregivers of older adults with either stool, fecal or mixed incontinence, with participants obtained from the out-patient service using purposive sampling, guided by the Australian-Modified Karnofsky Performance Scale. Ethical approval was sought from ethical review committees at </a:t>
            </a:r>
            <a:r>
              <a:rPr lang="en-US" sz="3200" dirty="0" err="1"/>
              <a:t>Kabarak</a:t>
            </a:r>
            <a:r>
              <a:rPr lang="en-US" sz="3200" dirty="0"/>
              <a:t> University, AIC </a:t>
            </a:r>
            <a:r>
              <a:rPr lang="en-US" sz="3200" dirty="0" err="1"/>
              <a:t>Kijabe</a:t>
            </a:r>
            <a:r>
              <a:rPr lang="en-US" sz="3200" dirty="0"/>
              <a:t> Hospital and National Commission for Science, Technology and Innovation (NACOSTI). Focus group discussions and in-depth informant interviews using semi-structured questionnaires were done. After data collection, a thematic analysis of emerging themes was done, and conclusions were drawn. </a:t>
            </a:r>
          </a:p>
        </p:txBody>
      </p:sp>
      <p:sp>
        <p:nvSpPr>
          <p:cNvPr id="34" name="Rectangle 33"/>
          <p:cNvSpPr/>
          <p:nvPr/>
        </p:nvSpPr>
        <p:spPr>
          <a:xfrm>
            <a:off x="11157514" y="2942260"/>
            <a:ext cx="10027920" cy="6391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4000" b="1" dirty="0">
                <a:solidFill>
                  <a:schemeClr val="accent3">
                    <a:lumMod val="20000"/>
                    <a:lumOff val="80000"/>
                  </a:schemeClr>
                </a:solidFill>
              </a:rPr>
              <a:t>Methods</a:t>
            </a:r>
            <a:endParaRPr lang="en-US" sz="3200" b="1" dirty="0">
              <a:solidFill>
                <a:schemeClr val="accent3">
                  <a:lumMod val="20000"/>
                  <a:lumOff val="80000"/>
                </a:schemeClr>
              </a:solidFill>
            </a:endParaRPr>
          </a:p>
        </p:txBody>
      </p:sp>
      <p:sp>
        <p:nvSpPr>
          <p:cNvPr id="12" name="Text Box 191"/>
          <p:cNvSpPr txBox="1">
            <a:spLocks noChangeArrowheads="1"/>
          </p:cNvSpPr>
          <p:nvPr/>
        </p:nvSpPr>
        <p:spPr bwMode="auto">
          <a:xfrm>
            <a:off x="21689725" y="3634781"/>
            <a:ext cx="10401013" cy="8569319"/>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t>Caregivers of older adults with incontinence suffer significant physical and psychological strain, financial burden, social isolation and impacts on personal relationships. The healthcare challenges encountered are stigma, limited support from healthcare providers, and lack of information. Support from religious communities, stronger bonds with the care recipient, reciprocity and a sense of purpose and fulfillment were perceived benefits of caregiving. </a:t>
            </a:r>
          </a:p>
          <a:p>
            <a:r>
              <a:rPr lang="en-US" sz="3200" dirty="0"/>
              <a:t>Unanticipated findings include poor working conditions for paid caregivers, that stroke had major repercussion on families, myths about STIs and their association with incontinence as well as caregivers’ apprehensive of financial burdens from unnecessary tests hinders help-seeking for incontinence. Religious communities played a key role in alleviating loneliness and offering hope to families and patients with incontinence. </a:t>
            </a:r>
          </a:p>
        </p:txBody>
      </p:sp>
      <p:sp>
        <p:nvSpPr>
          <p:cNvPr id="35" name="Rectangle 34"/>
          <p:cNvSpPr/>
          <p:nvPr/>
        </p:nvSpPr>
        <p:spPr>
          <a:xfrm>
            <a:off x="21640800" y="2942260"/>
            <a:ext cx="10449938" cy="54716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4000" b="1" dirty="0">
                <a:solidFill>
                  <a:schemeClr val="accent3">
                    <a:lumMod val="20000"/>
                    <a:lumOff val="80000"/>
                  </a:schemeClr>
                </a:solidFill>
              </a:rPr>
              <a:t>Results and Implications </a:t>
            </a:r>
            <a:endParaRPr lang="en-US" sz="3200" b="1" dirty="0">
              <a:solidFill>
                <a:schemeClr val="accent3">
                  <a:lumMod val="20000"/>
                  <a:lumOff val="80000"/>
                </a:schemeClr>
              </a:solidFill>
            </a:endParaRPr>
          </a:p>
        </p:txBody>
      </p:sp>
      <p:sp>
        <p:nvSpPr>
          <p:cNvPr id="11" name="Text Box 190"/>
          <p:cNvSpPr txBox="1">
            <a:spLocks noChangeArrowheads="1"/>
          </p:cNvSpPr>
          <p:nvPr/>
        </p:nvSpPr>
        <p:spPr bwMode="auto">
          <a:xfrm>
            <a:off x="1051979" y="15011400"/>
            <a:ext cx="9692639" cy="4137337"/>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t>1.To gain insight into the experiences in continence care by caregivers of home-based care-dependent older patients with incontinence attending AIC </a:t>
            </a:r>
            <a:r>
              <a:rPr lang="en-US" sz="3200" dirty="0" err="1"/>
              <a:t>Kijabe’s</a:t>
            </a:r>
            <a:r>
              <a:rPr lang="en-US" sz="3200" dirty="0"/>
              <a:t> ambulatory care</a:t>
            </a:r>
          </a:p>
          <a:p>
            <a:r>
              <a:rPr lang="en-US" sz="3200" dirty="0"/>
              <a:t>2.To understand the factors that affect caregivers’ help-seeking intention for continence care of their care recipients in managing incontinence at AIC </a:t>
            </a:r>
            <a:r>
              <a:rPr lang="en-US" sz="3200" dirty="0" err="1"/>
              <a:t>Kijabe</a:t>
            </a:r>
            <a:r>
              <a:rPr lang="en-US" sz="3200" dirty="0"/>
              <a:t> hospital’s ambulatory care</a:t>
            </a:r>
          </a:p>
        </p:txBody>
      </p:sp>
      <p:sp>
        <p:nvSpPr>
          <p:cNvPr id="19" name="Rectangle 18">
            <a:extLst>
              <a:ext uri="{FF2B5EF4-FFF2-40B4-BE49-F238E27FC236}">
                <a16:creationId xmlns:a16="http://schemas.microsoft.com/office/drawing/2014/main" id="{98584E39-948E-421A-94A9-E39A6DD1C3DB}"/>
              </a:ext>
            </a:extLst>
          </p:cNvPr>
          <p:cNvSpPr/>
          <p:nvPr/>
        </p:nvSpPr>
        <p:spPr>
          <a:xfrm>
            <a:off x="21782661" y="12421758"/>
            <a:ext cx="10449939" cy="67420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4000" b="1" dirty="0">
                <a:solidFill>
                  <a:schemeClr val="accent3">
                    <a:lumMod val="20000"/>
                    <a:lumOff val="80000"/>
                  </a:schemeClr>
                </a:solidFill>
              </a:rPr>
              <a:t>Conclusion</a:t>
            </a:r>
            <a:endParaRPr lang="en-US" sz="3200" b="1" dirty="0">
              <a:solidFill>
                <a:schemeClr val="accent3">
                  <a:lumMod val="20000"/>
                  <a:lumOff val="80000"/>
                </a:schemeClr>
              </a:solidFill>
            </a:endParaRPr>
          </a:p>
        </p:txBody>
      </p:sp>
      <p:sp>
        <p:nvSpPr>
          <p:cNvPr id="3" name="TextBox 2">
            <a:extLst>
              <a:ext uri="{FF2B5EF4-FFF2-40B4-BE49-F238E27FC236}">
                <a16:creationId xmlns:a16="http://schemas.microsoft.com/office/drawing/2014/main" id="{CE8320B1-245E-40C7-AAC1-0C04CF12DB03}"/>
              </a:ext>
            </a:extLst>
          </p:cNvPr>
          <p:cNvSpPr txBox="1"/>
          <p:nvPr/>
        </p:nvSpPr>
        <p:spPr>
          <a:xfrm>
            <a:off x="21782642" y="13186700"/>
            <a:ext cx="10221358" cy="6001643"/>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Challenges faced by caregivers are influenced by societal expectations and personal relationships. They are physical, psychological, and financial in nature. Community-based empowerment programs and leveraging resources from religious communities will build caregiver resilience. Improving access to healthcare resources and prioritizing research on caregivers </a:t>
            </a:r>
            <a:r>
              <a:rPr lang="en-US" sz="3200" dirty="0" err="1">
                <a:latin typeface="Arial" panose="020B0604020202020204" pitchFamily="34" charset="0"/>
                <a:cs typeface="Arial" panose="020B0604020202020204" pitchFamily="34" charset="0"/>
              </a:rPr>
              <a:t>arecrucial</a:t>
            </a:r>
            <a:r>
              <a:rPr lang="en-US" sz="3200" dirty="0">
                <a:latin typeface="Arial" panose="020B0604020202020204" pitchFamily="34" charset="0"/>
                <a:cs typeface="Arial" panose="020B0604020202020204" pitchFamily="34" charset="0"/>
              </a:rPr>
              <a:t> to enhance well-being of both caregivers and their care recipients. Findings will help spread awareness of the problem and influence policy to promote continence care for older adults living with incontinence. </a:t>
            </a:r>
          </a:p>
        </p:txBody>
      </p:sp>
      <p:pic>
        <p:nvPicPr>
          <p:cNvPr id="2" name="Picture 1">
            <a:extLst>
              <a:ext uri="{FF2B5EF4-FFF2-40B4-BE49-F238E27FC236}">
                <a16:creationId xmlns:a16="http://schemas.microsoft.com/office/drawing/2014/main" id="{C27450B0-B1A6-4577-8842-354E0609FDE1}"/>
              </a:ext>
            </a:extLst>
          </p:cNvPr>
          <p:cNvPicPr>
            <a:picLocks noChangeAspect="1"/>
          </p:cNvPicPr>
          <p:nvPr/>
        </p:nvPicPr>
        <p:blipFill>
          <a:blip r:embed="rId2"/>
          <a:stretch>
            <a:fillRect/>
          </a:stretch>
        </p:blipFill>
        <p:spPr>
          <a:xfrm>
            <a:off x="11157618" y="10564179"/>
            <a:ext cx="9797382" cy="8569319"/>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3083</TotalTime>
  <Words>588</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Jay Larson</dc:creator>
  <dc:description>Quality poster printing
www.genigraphics.com
1-800-790-4001</dc:description>
  <cp:lastModifiedBy>user</cp:lastModifiedBy>
  <cp:revision>127</cp:revision>
  <cp:lastPrinted>2013-02-12T02:21:55Z</cp:lastPrinted>
  <dcterms:created xsi:type="dcterms:W3CDTF">2013-02-10T21:14:48Z</dcterms:created>
  <dcterms:modified xsi:type="dcterms:W3CDTF">2025-02-24T14:32:25Z</dcterms:modified>
</cp:coreProperties>
</file>